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35"/>
  </p:notesMasterIdLst>
  <p:sldIdLst>
    <p:sldId id="277" r:id="rId2"/>
    <p:sldId id="695" r:id="rId3"/>
    <p:sldId id="660" r:id="rId4"/>
    <p:sldId id="612" r:id="rId5"/>
    <p:sldId id="751" r:id="rId6"/>
    <p:sldId id="696" r:id="rId7"/>
    <p:sldId id="697" r:id="rId8"/>
    <p:sldId id="739" r:id="rId9"/>
    <p:sldId id="698" r:id="rId10"/>
    <p:sldId id="699" r:id="rId11"/>
    <p:sldId id="700" r:id="rId12"/>
    <p:sldId id="701" r:id="rId13"/>
    <p:sldId id="745" r:id="rId14"/>
    <p:sldId id="746" r:id="rId15"/>
    <p:sldId id="702" r:id="rId16"/>
    <p:sldId id="747" r:id="rId17"/>
    <p:sldId id="748" r:id="rId18"/>
    <p:sldId id="723" r:id="rId19"/>
    <p:sldId id="724" r:id="rId20"/>
    <p:sldId id="725" r:id="rId21"/>
    <p:sldId id="726" r:id="rId22"/>
    <p:sldId id="749" r:id="rId23"/>
    <p:sldId id="727" r:id="rId24"/>
    <p:sldId id="729" r:id="rId25"/>
    <p:sldId id="730" r:id="rId26"/>
    <p:sldId id="750" r:id="rId27"/>
    <p:sldId id="732" r:id="rId28"/>
    <p:sldId id="733" r:id="rId29"/>
    <p:sldId id="734" r:id="rId30"/>
    <p:sldId id="735" r:id="rId31"/>
    <p:sldId id="736" r:id="rId32"/>
    <p:sldId id="694" r:id="rId33"/>
    <p:sldId id="73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228B22"/>
    <a:srgbClr val="1C721C"/>
    <a:srgbClr val="1964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10" autoAdjust="0"/>
    <p:restoredTop sz="92254" autoAdjust="0"/>
  </p:normalViewPr>
  <p:slideViewPr>
    <p:cSldViewPr snapToGrid="0">
      <p:cViewPr varScale="1">
        <p:scale>
          <a:sx n="60" d="100"/>
          <a:sy n="60" d="100"/>
        </p:scale>
        <p:origin x="2232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35505-D4AB-4F36-857A-9B945E75E4E8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68E2D-EFB9-4AD3-BCB1-EC1F9CDD0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62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68E2D-EFB9-4AD3-BCB1-EC1F9CDD03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673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</a:t>
            </a:r>
            <a:r>
              <a:rPr lang="en-US" baseline="0" dirty="0"/>
              <a:t> WE ARE NOT HAVING THEM RUN THESE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3720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7021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1469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34D3C-A7F3-42D4-ADE2-DD797C38948A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5485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69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AAEE3-92B3-4370-99EF-20B5289B0BCA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30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7D530-23CF-428F-837B-D4943E081A65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1922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E9ECB-04AE-4562-A946-D90B9275840A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86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69A60-06E6-409C-B072-E9C476C65BED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8981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633C2-CE50-4831-9140-9BAB0A3D93A7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579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58C2F-851F-48B9-BCE1-D6888393F36A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77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3D2AA-F1F2-42C5-A027-976CEF9E4690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98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7F95D-8D5C-4A62-A70D-32C79855848F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8661" y="-1995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21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0C45-25F0-43AC-82F7-6B349CC69871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40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29451-4FFA-46D1-ACC8-30BC44836794}" type="datetime1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15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679C1-DF30-4D36-9252-4995D88FF0CC}" type="datetime1">
              <a:rPr lang="en-US" smtClean="0"/>
              <a:t>6/3/2024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1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8296D-A6ED-4382-8CFE-0566851713B7}" type="datetime1">
              <a:rPr lang="en-US" smtClean="0"/>
              <a:t>6/3/2024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5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2F280-740E-40F8-835F-A7E59C20EF24}" type="datetime1">
              <a:rPr lang="en-US" smtClean="0"/>
              <a:t>6/3/2024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08661" y="5687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82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509BD-9382-430F-A9F8-2457E74CA230}" type="datetime1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47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CD131-D6B9-4C7B-8AAD-1CAA1FD443DA}" type="datetime1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F77DB-E9BB-454E-B125-51A531E29466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251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rfaster/NIRFASTer" TargetMode="External"/><Relationship Id="rId2" Type="http://schemas.openxmlformats.org/officeDocument/2006/relationships/hyperlink" Target="https://www.nitrc.org/projects/neurodot/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jv6RkX5s784LgQC89" TargetMode="External"/><Relationship Id="rId2" Type="http://schemas.openxmlformats.org/officeDocument/2006/relationships/hyperlink" Target="https://forms.gle/8QNGnx7ZbKuUHg3bA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mailto:neurodot-support@wustl.edu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nirfaster/NIRFASTer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8157" y="1820875"/>
            <a:ext cx="7766936" cy="832936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NeuroDOT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4258" y="3142035"/>
            <a:ext cx="8540835" cy="1431193"/>
          </a:xfrm>
        </p:spPr>
        <p:txBody>
          <a:bodyPr>
            <a:noAutofit/>
          </a:bodyPr>
          <a:lstStyle/>
          <a:p>
            <a:r>
              <a:rPr lang="en-US" sz="4000" i="1" dirty="0"/>
              <a:t>Tutorial:</a:t>
            </a:r>
          </a:p>
          <a:p>
            <a:r>
              <a:rPr lang="en-US" sz="4000" i="1" dirty="0"/>
              <a:t>Generating a Light Model</a:t>
            </a:r>
          </a:p>
          <a:p>
            <a:r>
              <a:rPr lang="en-US" sz="4000" i="1" dirty="0"/>
              <a:t>With a Split Pad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973" y="1820875"/>
            <a:ext cx="2125980" cy="283464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E1690-EBA0-5A3B-DBE8-897FDF73C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399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57665" y="-1649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Load a Segmented volume and visualize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9063110" y="305464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38" name="Straight Arrow Connector 37"/>
          <p:cNvCxnSpPr>
            <a:cxnSpLocks/>
          </p:cNvCxnSpPr>
          <p:nvPr/>
        </p:nvCxnSpPr>
        <p:spPr>
          <a:xfrm>
            <a:off x="10220527" y="72902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9040415" y="1078448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539415" y="3940409"/>
            <a:ext cx="1762021" cy="19543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 – Scalp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 – Skull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 – Gray Matter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 – White Matter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 – CSF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0 - Background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7F26EE-FDB4-99A4-43F4-47AE0A7A2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775" y="3320543"/>
            <a:ext cx="7430697" cy="294933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E157DB-3720-D427-047E-5145AC180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A3BAD1-21B1-49FE-5E8F-E5C35E527B96}"/>
              </a:ext>
            </a:extLst>
          </p:cNvPr>
          <p:cNvSpPr txBox="1"/>
          <p:nvPr/>
        </p:nvSpPr>
        <p:spPr>
          <a:xfrm>
            <a:off x="97357" y="2254668"/>
            <a:ext cx="8515557" cy="1082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Note that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PlotSlices.m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generates an interactive visualization of the volume. Simply press ‘q’ or the middle mouse button to release the figure.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60" y="1143047"/>
            <a:ext cx="7291364" cy="89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84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Generate a low-density mesh and visualize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063110" y="305468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22" name="Straight Arrow Connector 21"/>
          <p:cNvCxnSpPr>
            <a:cxnSpLocks/>
          </p:cNvCxnSpPr>
          <p:nvPr/>
        </p:nvCxnSpPr>
        <p:spPr>
          <a:xfrm>
            <a:off x="10220527" y="72903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9040415" y="1078452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27" name="Straight Arrow Connector 26"/>
          <p:cNvCxnSpPr>
            <a:cxnSpLocks/>
          </p:cNvCxnSpPr>
          <p:nvPr/>
        </p:nvCxnSpPr>
        <p:spPr>
          <a:xfrm>
            <a:off x="10220527" y="1511182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9040415" y="1850876"/>
            <a:ext cx="2360224" cy="377410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LD Mesh Generation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408762" y="2585682"/>
            <a:ext cx="20182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dirty="0">
                <a:solidFill>
                  <a:prstClr val="white"/>
                </a:solidFill>
              </a:rPr>
              <a:t>“coordinate space”</a:t>
            </a:r>
          </a:p>
          <a:p>
            <a:pPr lvl="0" algn="ctr">
              <a:defRPr/>
            </a:pPr>
            <a:r>
              <a:rPr lang="en-US" sz="1400" dirty="0">
                <a:solidFill>
                  <a:prstClr val="white"/>
                </a:solidFill>
              </a:rPr>
              <a:t>The origin is in the center of volume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790576" y="4696089"/>
            <a:ext cx="12546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 view inside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AD85BB6-7FBE-1F40-04D5-446B24433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6599" y="2545533"/>
            <a:ext cx="2472908" cy="18871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1791D5A-D2CB-E295-51AB-9DDEF8180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457" y="4716634"/>
            <a:ext cx="2464050" cy="213567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FAC292-F124-E9C1-6B1A-B4E279864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DDF53E-12E5-7D15-3F96-6BE4D2E82302}"/>
              </a:ext>
            </a:extLst>
          </p:cNvPr>
          <p:cNvSpPr txBox="1"/>
          <p:nvPr/>
        </p:nvSpPr>
        <p:spPr>
          <a:xfrm>
            <a:off x="97357" y="1172501"/>
            <a:ext cx="851555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The low-density mesh will be used to efficiently align the optical array to its position on the head</a:t>
            </a: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Mesh generation parameters of note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1600" dirty="0" err="1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facet_distance</a:t>
            </a:r>
            <a:r>
              <a:rPr lang="en-US" sz="1600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: error tolerance at boundary for node positions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1600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f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acet_size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: size of surface triangles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1600" dirty="0" err="1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cell_size</a:t>
            </a:r>
            <a:r>
              <a:rPr lang="en-US" sz="1600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: size of internal tetrahedra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Mode: </a:t>
            </a:r>
            <a:r>
              <a:rPr lang="en-US" sz="1600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controls density of mesh, 1 for low density, 0 for high density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Arial" panose="020B0604020202020204" pitchFamily="34" charset="0"/>
            </a:endParaRP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605" y="3732315"/>
            <a:ext cx="4883795" cy="311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682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Load the Pad File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2408" y="30546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>
            <a:off x="10219825" y="72902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39713" y="107844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21" name="Straight Arrow Connector 20"/>
          <p:cNvCxnSpPr>
            <a:cxnSpLocks/>
          </p:cNvCxnSpPr>
          <p:nvPr/>
        </p:nvCxnSpPr>
        <p:spPr>
          <a:xfrm>
            <a:off x="10219825" y="151117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39713" y="185087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LD Mesh Generation</a:t>
            </a:r>
          </a:p>
        </p:txBody>
      </p:sp>
      <p:cxnSp>
        <p:nvCxnSpPr>
          <p:cNvPr id="23" name="Straight Arrow Connector 22"/>
          <p:cNvCxnSpPr>
            <a:cxnSpLocks/>
          </p:cNvCxnSpPr>
          <p:nvPr/>
        </p:nvCxnSpPr>
        <p:spPr>
          <a:xfrm>
            <a:off x="10219825" y="228360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713" y="2623294"/>
            <a:ext cx="2360224" cy="377410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971056-A094-811C-02D9-48E7DDD33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552B58-FBED-BFD2-F23E-470F318E70C2}"/>
              </a:ext>
            </a:extLst>
          </p:cNvPr>
          <p:cNvSpPr txBox="1"/>
          <p:nvPr/>
        </p:nvSpPr>
        <p:spPr>
          <a:xfrm>
            <a:off x="97357" y="752621"/>
            <a:ext cx="8965051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Load in a Pad file for a grid design of interest, here we use the LUMO Adult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 Temporal Pad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Arial" panose="020B0604020202020204" pitchFamily="34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</a:rPr>
              <a:t>Since this array has sections that cover the left and right sides of the head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</a:rPr>
              <a:t>, we’ll need to split the pad up into those sections – </a:t>
            </a:r>
            <a:r>
              <a:rPr lang="en-US" dirty="0">
                <a:solidFill>
                  <a:prstClr val="white"/>
                </a:solidFill>
                <a:latin typeface="+mj-lt"/>
              </a:rPr>
              <a:t>t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</a:rPr>
              <a:t>he 2D layout is very helpful for this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1600" baseline="0" dirty="0">
                <a:solidFill>
                  <a:prstClr val="white"/>
                </a:solidFill>
                <a:latin typeface="+mj-lt"/>
              </a:rPr>
              <a:t>Find the greatest source and detector numbers on the side of the pad that has</a:t>
            </a:r>
            <a:r>
              <a:rPr lang="en-US" sz="1600" dirty="0">
                <a:solidFill>
                  <a:prstClr val="white"/>
                </a:solidFill>
                <a:latin typeface="+mj-lt"/>
              </a:rPr>
              <a:t> S1 and D1. We’ll use these as indices to split the pad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54" y="4995862"/>
            <a:ext cx="7372350" cy="174307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849906" y="5202610"/>
            <a:ext cx="286870" cy="30199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903692" y="5471547"/>
            <a:ext cx="286870" cy="30199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591" y="3362591"/>
            <a:ext cx="3487356" cy="34954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30" y="2700471"/>
            <a:ext cx="3704736" cy="23544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9906" y="2700472"/>
            <a:ext cx="3535786" cy="235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690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Make Right Side Pad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2408" y="30546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>
            <a:off x="10219825" y="72902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39713" y="107844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21" name="Straight Arrow Connector 20"/>
          <p:cNvCxnSpPr>
            <a:cxnSpLocks/>
          </p:cNvCxnSpPr>
          <p:nvPr/>
        </p:nvCxnSpPr>
        <p:spPr>
          <a:xfrm>
            <a:off x="10219825" y="151117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39713" y="185087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LD Mesh Generation</a:t>
            </a:r>
          </a:p>
        </p:txBody>
      </p:sp>
      <p:cxnSp>
        <p:nvCxnSpPr>
          <p:cNvPr id="23" name="Straight Arrow Connector 22"/>
          <p:cNvCxnSpPr>
            <a:cxnSpLocks/>
          </p:cNvCxnSpPr>
          <p:nvPr/>
        </p:nvCxnSpPr>
        <p:spPr>
          <a:xfrm>
            <a:off x="10219825" y="228360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713" y="2623294"/>
            <a:ext cx="2360224" cy="377410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971056-A094-811C-02D9-48E7DDD33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552B58-FBED-BFD2-F23E-470F318E70C2}"/>
              </a:ext>
            </a:extLst>
          </p:cNvPr>
          <p:cNvSpPr txBox="1"/>
          <p:nvPr/>
        </p:nvSpPr>
        <p:spPr>
          <a:xfrm>
            <a:off x="97357" y="752621"/>
            <a:ext cx="8965051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We’ll now create a pad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 file for the right hand side optodes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1600" baseline="0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Place</a:t>
            </a:r>
            <a:r>
              <a:rPr lang="en-US" sz="1600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 the RHS optode positions in a structure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Run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Generate_pad_from_grid</a:t>
            </a: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Arial" panose="020B0604020202020204" pitchFamily="34" charset="0"/>
            </a:endParaRP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1600" baseline="0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Visualize</a:t>
            </a:r>
            <a:r>
              <a:rPr lang="en-US" sz="1600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 in 2D and 3D to make sure everything looks correct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57" y="2496688"/>
            <a:ext cx="6448425" cy="4010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783" y="3127310"/>
            <a:ext cx="3691986" cy="19154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2588" y="4988636"/>
            <a:ext cx="2689412" cy="18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04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Make Left Side Pad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2408" y="30546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>
            <a:off x="10219825" y="72902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39713" y="107844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21" name="Straight Arrow Connector 20"/>
          <p:cNvCxnSpPr>
            <a:cxnSpLocks/>
          </p:cNvCxnSpPr>
          <p:nvPr/>
        </p:nvCxnSpPr>
        <p:spPr>
          <a:xfrm>
            <a:off x="10219825" y="151117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39713" y="185087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LD Mesh Generation</a:t>
            </a:r>
          </a:p>
        </p:txBody>
      </p:sp>
      <p:cxnSp>
        <p:nvCxnSpPr>
          <p:cNvPr id="23" name="Straight Arrow Connector 22"/>
          <p:cNvCxnSpPr>
            <a:cxnSpLocks/>
          </p:cNvCxnSpPr>
          <p:nvPr/>
        </p:nvCxnSpPr>
        <p:spPr>
          <a:xfrm>
            <a:off x="10219825" y="228360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713" y="2623294"/>
            <a:ext cx="2360224" cy="377410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971056-A094-811C-02D9-48E7DDD33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552B58-FBED-BFD2-F23E-470F318E70C2}"/>
              </a:ext>
            </a:extLst>
          </p:cNvPr>
          <p:cNvSpPr txBox="1"/>
          <p:nvPr/>
        </p:nvSpPr>
        <p:spPr>
          <a:xfrm>
            <a:off x="97357" y="752621"/>
            <a:ext cx="8965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Then we’ll do the same thing for the left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hand side optodes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53" y="1198777"/>
            <a:ext cx="6991350" cy="3733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278" y="4189691"/>
            <a:ext cx="3625383" cy="24848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558" y="4933549"/>
            <a:ext cx="3542740" cy="192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1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34C4316-109C-7310-415B-362B25EA05A7}"/>
              </a:ext>
            </a:extLst>
          </p:cNvPr>
          <p:cNvSpPr txBox="1">
            <a:spLocks/>
          </p:cNvSpPr>
          <p:nvPr/>
        </p:nvSpPr>
        <p:spPr>
          <a:xfrm>
            <a:off x="-1" y="4119"/>
            <a:ext cx="10559333" cy="65310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AlignMe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 Functionality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B3799E-0AAB-FF60-13C2-880FE3C2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77849F-4C36-41F0-F257-78970D6EE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763" y="635237"/>
            <a:ext cx="6697139" cy="35052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11DC13-63D9-5564-9E98-992441733188}"/>
              </a:ext>
            </a:extLst>
          </p:cNvPr>
          <p:cNvSpPr/>
          <p:nvPr/>
        </p:nvSpPr>
        <p:spPr>
          <a:xfrm>
            <a:off x="5626360" y="1415818"/>
            <a:ext cx="1363137" cy="7240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5FA2B7-EDAE-F6D7-18A9-DE74CE2B53B4}"/>
              </a:ext>
            </a:extLst>
          </p:cNvPr>
          <p:cNvSpPr/>
          <p:nvPr/>
        </p:nvSpPr>
        <p:spPr>
          <a:xfrm>
            <a:off x="10003286" y="1197513"/>
            <a:ext cx="2006081" cy="2444620"/>
          </a:xfrm>
          <a:prstGeom prst="rect">
            <a:avLst/>
          </a:prstGeom>
          <a:noFill/>
          <a:ln w="28575">
            <a:solidFill>
              <a:srgbClr val="228B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28B22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D3947B0D-C045-A48A-45E5-4488C3F11683}"/>
              </a:ext>
            </a:extLst>
          </p:cNvPr>
          <p:cNvSpPr txBox="1">
            <a:spLocks/>
          </p:cNvSpPr>
          <p:nvPr/>
        </p:nvSpPr>
        <p:spPr>
          <a:xfrm>
            <a:off x="162851" y="829907"/>
            <a:ext cx="5220912" cy="602397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>
                <a:latin typeface="+mj-lt"/>
                <a:cs typeface="Arial" panose="020B0604020202020204" pitchFamily="34" charset="0"/>
              </a:rPr>
              <a:t>AlignMe</a:t>
            </a:r>
            <a:r>
              <a:rPr lang="en-US" b="1" dirty="0">
                <a:latin typeface="+mj-lt"/>
                <a:cs typeface="Arial" panose="020B0604020202020204" pitchFamily="34" charset="0"/>
              </a:rPr>
              <a:t> allows for the user to scale the mesh to participant specific space by using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Participant Head Circumference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Participant Z line distance (nasion to inion)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These are contained within the Atlas Scaling box</a:t>
            </a:r>
          </a:p>
          <a:p>
            <a:endParaRPr lang="en-US" b="1" dirty="0">
              <a:latin typeface="+mj-lt"/>
              <a:cs typeface="Arial" panose="020B0604020202020204" pitchFamily="34" charset="0"/>
            </a:endParaRP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Additionally, to facilitate easier alignment for participant specific situations, photos of the 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capfit</a:t>
            </a:r>
            <a:r>
              <a:rPr lang="en-US" b="1" dirty="0">
                <a:latin typeface="+mj-lt"/>
                <a:cs typeface="Arial" panose="020B0604020202020204" pitchFamily="34" charset="0"/>
              </a:rPr>
              <a:t> can be utilized, and will show up where the Brain Light Lab logo is located on the GUI</a:t>
            </a:r>
          </a:p>
          <a:p>
            <a:pPr lvl="1"/>
            <a:r>
              <a:rPr lang="en-US" b="1" dirty="0">
                <a:solidFill>
                  <a:srgbClr val="228B22"/>
                </a:solidFill>
                <a:latin typeface="+mj-lt"/>
                <a:cs typeface="Arial" panose="020B0604020202020204" pitchFamily="34" charset="0"/>
              </a:rPr>
              <a:t>Rotate CW, Rotate CCW: rotates photo</a:t>
            </a:r>
          </a:p>
          <a:p>
            <a:pPr lvl="1"/>
            <a:r>
              <a:rPr lang="en-US" b="1" dirty="0">
                <a:solidFill>
                  <a:srgbClr val="228B22"/>
                </a:solidFill>
                <a:latin typeface="+mj-lt"/>
                <a:cs typeface="Arial" panose="020B0604020202020204" pitchFamily="34" charset="0"/>
              </a:rPr>
              <a:t>Previous, Next: scroll through available photos</a:t>
            </a:r>
          </a:p>
          <a:p>
            <a:endParaRPr lang="en-US" b="1" dirty="0">
              <a:latin typeface="+mj-lt"/>
              <a:cs typeface="Arial" panose="020B0604020202020204" pitchFamily="34" charset="0"/>
            </a:endParaRP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Participant photos can be loaded in by setting the path to the directory containing photos. 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AlignMe</a:t>
            </a:r>
            <a:r>
              <a:rPr lang="en-US" b="1" dirty="0">
                <a:latin typeface="+mj-lt"/>
                <a:cs typeface="Arial" panose="020B0604020202020204" pitchFamily="34" charset="0"/>
              </a:rPr>
              <a:t> will pull all files of the designated image type</a:t>
            </a:r>
          </a:p>
          <a:p>
            <a:pPr lvl="1"/>
            <a:r>
              <a:rPr lang="en-US" b="1" dirty="0">
                <a:latin typeface="+mj-lt"/>
                <a:cs typeface="Arial" panose="020B0604020202020204" pitchFamily="34" charset="0"/>
              </a:rPr>
              <a:t>Path to photos: 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ds.dI.photopath</a:t>
            </a:r>
            <a:endParaRPr lang="en-US" b="1" dirty="0">
              <a:latin typeface="+mj-lt"/>
              <a:cs typeface="Arial" panose="020B0604020202020204" pitchFamily="34" charset="0"/>
            </a:endParaRPr>
          </a:p>
          <a:p>
            <a:pPr lvl="1"/>
            <a:r>
              <a:rPr lang="en-US" b="1" dirty="0">
                <a:latin typeface="+mj-lt"/>
                <a:cs typeface="Arial" panose="020B0604020202020204" pitchFamily="34" charset="0"/>
              </a:rPr>
              <a:t>Type of image: 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ds.dI.imageType</a:t>
            </a:r>
            <a:endParaRPr lang="en-US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1F3178F0-BF63-9804-65A8-36FD93A29F8D}"/>
              </a:ext>
            </a:extLst>
          </p:cNvPr>
          <p:cNvSpPr txBox="1">
            <a:spLocks/>
          </p:cNvSpPr>
          <p:nvPr/>
        </p:nvSpPr>
        <p:spPr>
          <a:xfrm>
            <a:off x="5383763" y="4151451"/>
            <a:ext cx="6808237" cy="250127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+mj-lt"/>
                <a:cs typeface="Arial" panose="020B0604020202020204" pitchFamily="34" charset="0"/>
              </a:rPr>
              <a:t>Change the fields in the Array Alignment box to position the array close to the head</a:t>
            </a:r>
          </a:p>
          <a:p>
            <a:pPr lvl="1"/>
            <a:r>
              <a:rPr lang="en-US" sz="1200" dirty="0">
                <a:latin typeface="+mj-lt"/>
                <a:cs typeface="Arial" panose="020B0604020202020204" pitchFamily="34" charset="0"/>
              </a:rPr>
              <a:t>Then press the “relax array” button to allow the array to relax onto the surface of the head. The GUI should then look like the figure above</a:t>
            </a:r>
          </a:p>
          <a:p>
            <a:pPr lvl="1"/>
            <a:r>
              <a:rPr lang="en-US" sz="1200" dirty="0">
                <a:latin typeface="+mj-lt"/>
                <a:cs typeface="Arial" panose="020B0604020202020204" pitchFamily="34" charset="0"/>
              </a:rPr>
              <a:t>Finally, use the “Save Alignment” button to save the relaxed optode positions to the workspace</a:t>
            </a:r>
          </a:p>
          <a:p>
            <a:r>
              <a:rPr lang="en-US" sz="1400" dirty="0" err="1">
                <a:latin typeface="+mj-lt"/>
                <a:cs typeface="Arial" panose="020B0604020202020204" pitchFamily="34" charset="0"/>
              </a:rPr>
              <a:t>NeuroDOT</a:t>
            </a:r>
            <a:r>
              <a:rPr lang="en-US" sz="1400" dirty="0">
                <a:latin typeface="+mj-lt"/>
                <a:cs typeface="Arial" panose="020B0604020202020204" pitchFamily="34" charset="0"/>
              </a:rPr>
              <a:t> has an in depth walk through of how to use </a:t>
            </a:r>
            <a:r>
              <a:rPr lang="en-US" sz="1400" dirty="0" err="1">
                <a:latin typeface="+mj-lt"/>
                <a:cs typeface="Arial" panose="020B0604020202020204" pitchFamily="34" charset="0"/>
              </a:rPr>
              <a:t>AlignMe</a:t>
            </a:r>
            <a:r>
              <a:rPr lang="en-US" sz="1400" dirty="0">
                <a:latin typeface="+mj-lt"/>
                <a:cs typeface="Arial" panose="020B0604020202020204" pitchFamily="34" charset="0"/>
              </a:rPr>
              <a:t> in a standalone tutorial titled: </a:t>
            </a:r>
            <a:r>
              <a:rPr lang="en-US" sz="1400" dirty="0" err="1">
                <a:latin typeface="+mj-lt"/>
                <a:cs typeface="Arial" panose="020B0604020202020204" pitchFamily="34" charset="0"/>
              </a:rPr>
              <a:t>NeuroDOT_Tutorial_AlignMe</a:t>
            </a:r>
            <a:endParaRPr lang="en-US" sz="1400" dirty="0">
              <a:latin typeface="+mj-lt"/>
              <a:cs typeface="Arial" panose="020B0604020202020204" pitchFamily="34" charset="0"/>
            </a:endParaRPr>
          </a:p>
          <a:p>
            <a:pPr lvl="1"/>
            <a:r>
              <a:rPr lang="en-US" sz="1200" dirty="0">
                <a:latin typeface="+mj-lt"/>
                <a:cs typeface="Arial" panose="020B0604020202020204" pitchFamily="34" charset="0"/>
              </a:rPr>
              <a:t>The tutorial can be found in the Documentation/Scripts folder of the </a:t>
            </a:r>
            <a:r>
              <a:rPr lang="en-US" sz="1200" dirty="0" err="1">
                <a:latin typeface="+mj-lt"/>
                <a:cs typeface="Arial" panose="020B0604020202020204" pitchFamily="34" charset="0"/>
              </a:rPr>
              <a:t>NeuroDOT</a:t>
            </a:r>
            <a:r>
              <a:rPr lang="en-US" sz="1200" dirty="0">
                <a:latin typeface="+mj-lt"/>
                <a:cs typeface="Arial" panose="020B0604020202020204" pitchFamily="34" charset="0"/>
              </a:rPr>
              <a:t> toolbox</a:t>
            </a:r>
          </a:p>
        </p:txBody>
      </p:sp>
    </p:spTree>
    <p:extLst>
      <p:ext uri="{BB962C8B-B14F-4D97-AF65-F5344CB8AC3E}">
        <p14:creationId xmlns:p14="http://schemas.microsoft.com/office/powerpoint/2010/main" val="3291152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Relax Right Side Optodes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2408" y="30546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>
            <a:off x="10219825" y="72902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39713" y="107844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21" name="Straight Arrow Connector 20"/>
          <p:cNvCxnSpPr>
            <a:cxnSpLocks/>
          </p:cNvCxnSpPr>
          <p:nvPr/>
        </p:nvCxnSpPr>
        <p:spPr>
          <a:xfrm>
            <a:off x="10219825" y="151117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39713" y="185087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LD Mesh Generation</a:t>
            </a:r>
          </a:p>
        </p:txBody>
      </p:sp>
      <p:cxnSp>
        <p:nvCxnSpPr>
          <p:cNvPr id="23" name="Straight Arrow Connector 22"/>
          <p:cNvCxnSpPr>
            <a:cxnSpLocks/>
          </p:cNvCxnSpPr>
          <p:nvPr/>
        </p:nvCxnSpPr>
        <p:spPr>
          <a:xfrm>
            <a:off x="10219825" y="228360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713" y="2623294"/>
            <a:ext cx="2360224" cy="377410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971056-A094-811C-02D9-48E7DDD33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552B58-FBED-BFD2-F23E-470F318E70C2}"/>
              </a:ext>
            </a:extLst>
          </p:cNvPr>
          <p:cNvSpPr txBox="1"/>
          <p:nvPr/>
        </p:nvSpPr>
        <p:spPr>
          <a:xfrm>
            <a:off x="97357" y="752621"/>
            <a:ext cx="8965051" cy="1179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Now we’ll use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AlignMe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to position the right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hand side pad</a:t>
            </a: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baseline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the</a:t>
            </a: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fields in the Array Alignment box outlined in red to position the array</a:t>
            </a:r>
            <a:endParaRPr lang="en-US" dirty="0">
              <a:solidFill>
                <a:prstClr val="white"/>
              </a:solidFill>
              <a:latin typeface="Trebuchet MS" panose="020B0603020202020204"/>
            </a:endParaRP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/>
                </a:solidFill>
                <a:latin typeface="Trebuchet MS" panose="020B0603020202020204"/>
              </a:rPr>
              <a:t>Use the view buttons outlined in green to change the view of the brain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21" y="2596399"/>
            <a:ext cx="5265820" cy="395107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66165" y="4320987"/>
            <a:ext cx="1622611" cy="15060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802" y="3564871"/>
            <a:ext cx="3391526" cy="29646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438400" y="2914955"/>
            <a:ext cx="1810871" cy="4281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50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Relax Left Side Optodes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2408" y="30546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>
            <a:off x="10219825" y="72902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39713" y="107844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21" name="Straight Arrow Connector 20"/>
          <p:cNvCxnSpPr>
            <a:cxnSpLocks/>
          </p:cNvCxnSpPr>
          <p:nvPr/>
        </p:nvCxnSpPr>
        <p:spPr>
          <a:xfrm>
            <a:off x="10219825" y="151117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39713" y="185087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LD Mesh Generation</a:t>
            </a:r>
          </a:p>
        </p:txBody>
      </p:sp>
      <p:cxnSp>
        <p:nvCxnSpPr>
          <p:cNvPr id="23" name="Straight Arrow Connector 22"/>
          <p:cNvCxnSpPr>
            <a:cxnSpLocks/>
          </p:cNvCxnSpPr>
          <p:nvPr/>
        </p:nvCxnSpPr>
        <p:spPr>
          <a:xfrm>
            <a:off x="10219825" y="228360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713" y="2623294"/>
            <a:ext cx="2360224" cy="377410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971056-A094-811C-02D9-48E7DDD33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552B58-FBED-BFD2-F23E-470F318E70C2}"/>
              </a:ext>
            </a:extLst>
          </p:cNvPr>
          <p:cNvSpPr txBox="1"/>
          <p:nvPr/>
        </p:nvSpPr>
        <p:spPr>
          <a:xfrm>
            <a:off x="97357" y="752621"/>
            <a:ext cx="8965051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Now we’ll use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AlignMe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 to position the left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 hand side pad</a:t>
            </a: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noProof="0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Use </a:t>
            </a:r>
            <a:r>
              <a:rPr lang="en-US" noProof="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dx</a:t>
            </a:r>
            <a:r>
              <a:rPr lang="en-US" noProof="0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 to move the array to the left side of the mesh</a:t>
            </a:r>
            <a:endParaRPr kumimoji="0" lang="en-US" b="0" i="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Arial" panose="020B0604020202020204" pitchFamily="34" charset="0"/>
            </a:endParaRP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noProof="0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You should keep the same values for </a:t>
            </a:r>
            <a:r>
              <a:rPr lang="en-US" noProof="0" dirty="0" err="1">
                <a:solidFill>
                  <a:srgbClr val="92D050"/>
                </a:solidFill>
                <a:latin typeface="+mj-lt"/>
                <a:cs typeface="Arial" panose="020B0604020202020204" pitchFamily="34" charset="0"/>
              </a:rPr>
              <a:t>dy</a:t>
            </a:r>
            <a:r>
              <a:rPr lang="en-US" noProof="0" dirty="0">
                <a:solidFill>
                  <a:srgbClr val="92D050"/>
                </a:solidFill>
                <a:latin typeface="+mj-lt"/>
                <a:cs typeface="Arial" panose="020B0604020202020204" pitchFamily="34" charset="0"/>
              </a:rPr>
              <a:t> and </a:t>
            </a:r>
            <a:r>
              <a:rPr lang="en-US" noProof="0" dirty="0" err="1">
                <a:solidFill>
                  <a:srgbClr val="92D050"/>
                </a:solidFill>
                <a:latin typeface="+mj-lt"/>
                <a:cs typeface="Arial" panose="020B0604020202020204" pitchFamily="34" charset="0"/>
              </a:rPr>
              <a:t>dz</a:t>
            </a:r>
            <a:r>
              <a:rPr lang="en-US" noProof="0" dirty="0">
                <a:solidFill>
                  <a:srgbClr val="92D050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noProof="0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as the right hand side pad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Remember,</a:t>
            </a:r>
            <a:r>
              <a:rPr kumimoji="0" lang="en-US" sz="1600" b="0" i="0" u="none" strike="noStrike" kern="1200" cap="none" spc="0" normalizeH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 these are two halves of the same pad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21" y="2628203"/>
            <a:ext cx="5265820" cy="393244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54423" y="5038165"/>
            <a:ext cx="564777" cy="4303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54423" y="4814048"/>
            <a:ext cx="564777" cy="179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802" y="3700078"/>
            <a:ext cx="3379023" cy="282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40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Generate a high-density mesh and visualize</a:t>
            </a:r>
          </a:p>
        </p:txBody>
      </p:sp>
      <p:sp>
        <p:nvSpPr>
          <p:cNvPr id="20" name="Rounded Rectangle 20">
            <a:extLst>
              <a:ext uri="{FF2B5EF4-FFF2-40B4-BE49-F238E27FC236}">
                <a16:creationId xmlns:a16="http://schemas.microsoft.com/office/drawing/2014/main" id="{F7E95B9A-B5AE-FE75-C773-082CCABFA410}"/>
              </a:ext>
            </a:extLst>
          </p:cNvPr>
          <p:cNvSpPr/>
          <p:nvPr/>
        </p:nvSpPr>
        <p:spPr>
          <a:xfrm>
            <a:off x="9071231" y="305468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5CE2FB1-7B49-78B7-1850-FCA2E0D98350}"/>
              </a:ext>
            </a:extLst>
          </p:cNvPr>
          <p:cNvCxnSpPr>
            <a:cxnSpLocks/>
          </p:cNvCxnSpPr>
          <p:nvPr/>
        </p:nvCxnSpPr>
        <p:spPr>
          <a:xfrm>
            <a:off x="10228648" y="72903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2">
            <a:extLst>
              <a:ext uri="{FF2B5EF4-FFF2-40B4-BE49-F238E27FC236}">
                <a16:creationId xmlns:a16="http://schemas.microsoft.com/office/drawing/2014/main" id="{6683B7DF-F410-3463-AF29-78997F89B716}"/>
              </a:ext>
            </a:extLst>
          </p:cNvPr>
          <p:cNvSpPr/>
          <p:nvPr/>
        </p:nvSpPr>
        <p:spPr>
          <a:xfrm>
            <a:off x="9048536" y="1078452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1FCA88-D5F3-C794-527A-A93DA7FFCB58}"/>
              </a:ext>
            </a:extLst>
          </p:cNvPr>
          <p:cNvCxnSpPr>
            <a:cxnSpLocks/>
          </p:cNvCxnSpPr>
          <p:nvPr/>
        </p:nvCxnSpPr>
        <p:spPr>
          <a:xfrm>
            <a:off x="10228648" y="1511182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7">
            <a:extLst>
              <a:ext uri="{FF2B5EF4-FFF2-40B4-BE49-F238E27FC236}">
                <a16:creationId xmlns:a16="http://schemas.microsoft.com/office/drawing/2014/main" id="{F002821F-B0EC-9A02-112C-F968D5F5A2F6}"/>
              </a:ext>
            </a:extLst>
          </p:cNvPr>
          <p:cNvSpPr/>
          <p:nvPr/>
        </p:nvSpPr>
        <p:spPr>
          <a:xfrm>
            <a:off x="9048536" y="185087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LD Mesh Generation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677B74C-3E78-FDA4-F0F3-B8638A5151AD}"/>
              </a:ext>
            </a:extLst>
          </p:cNvPr>
          <p:cNvCxnSpPr>
            <a:cxnSpLocks/>
          </p:cNvCxnSpPr>
          <p:nvPr/>
        </p:nvCxnSpPr>
        <p:spPr>
          <a:xfrm>
            <a:off x="10228648" y="2283603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23">
            <a:extLst>
              <a:ext uri="{FF2B5EF4-FFF2-40B4-BE49-F238E27FC236}">
                <a16:creationId xmlns:a16="http://schemas.microsoft.com/office/drawing/2014/main" id="{BBCFB46F-186C-DA02-B8E1-1032C743729C}"/>
              </a:ext>
            </a:extLst>
          </p:cNvPr>
          <p:cNvSpPr/>
          <p:nvPr/>
        </p:nvSpPr>
        <p:spPr>
          <a:xfrm>
            <a:off x="9048536" y="2623297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E6A183-314C-560A-3F35-CB0D47EDC0D8}"/>
              </a:ext>
            </a:extLst>
          </p:cNvPr>
          <p:cNvCxnSpPr>
            <a:cxnSpLocks/>
          </p:cNvCxnSpPr>
          <p:nvPr/>
        </p:nvCxnSpPr>
        <p:spPr>
          <a:xfrm>
            <a:off x="10228648" y="3055128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23">
            <a:extLst>
              <a:ext uri="{FF2B5EF4-FFF2-40B4-BE49-F238E27FC236}">
                <a16:creationId xmlns:a16="http://schemas.microsoft.com/office/drawing/2014/main" id="{5F939EA1-F0DA-0AF1-1377-00F29A351002}"/>
              </a:ext>
            </a:extLst>
          </p:cNvPr>
          <p:cNvSpPr/>
          <p:nvPr/>
        </p:nvSpPr>
        <p:spPr>
          <a:xfrm>
            <a:off x="9048536" y="3394822"/>
            <a:ext cx="2360224" cy="377410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HD Mesh Generation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C5FC16-297E-7CDD-0F0B-ACE9BC2B9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BF1B26AC-20E9-4FA5-EC91-D46C1A46DA82}"/>
              </a:ext>
            </a:extLst>
          </p:cNvPr>
          <p:cNvSpPr txBox="1">
            <a:spLocks/>
          </p:cNvSpPr>
          <p:nvPr/>
        </p:nvSpPr>
        <p:spPr>
          <a:xfrm>
            <a:off x="162851" y="1078452"/>
            <a:ext cx="8885684" cy="310806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  <a:cs typeface="Arial" panose="020B0604020202020204" pitchFamily="34" charset="0"/>
              </a:rPr>
              <a:t>Now, we’ll create a high-density mesh. HD meshes contain a large number of nodes – close to 1,000,000 nodes but never more – in addition to some anatomical information</a:t>
            </a:r>
          </a:p>
          <a:p>
            <a:r>
              <a:rPr lang="en-US" dirty="0">
                <a:latin typeface="+mj-lt"/>
                <a:cs typeface="Arial" panose="020B0604020202020204" pitchFamily="34" charset="0"/>
              </a:rPr>
              <a:t>Notice the difference between the parameters used in LD mesh generation on slide 11 and those used here</a:t>
            </a:r>
          </a:p>
          <a:p>
            <a:pPr lvl="1"/>
            <a:r>
              <a:rPr lang="en-US" dirty="0" err="1">
                <a:latin typeface="+mj-lt"/>
                <a:cs typeface="Arial" panose="020B0604020202020204" pitchFamily="34" charset="0"/>
              </a:rPr>
              <a:t>Facet_distance</a:t>
            </a:r>
            <a:r>
              <a:rPr lang="en-US" dirty="0">
                <a:latin typeface="+mj-lt"/>
                <a:cs typeface="Arial" panose="020B0604020202020204" pitchFamily="34" charset="0"/>
              </a:rPr>
              <a:t> is decreased</a:t>
            </a:r>
          </a:p>
          <a:p>
            <a:pPr lvl="1"/>
            <a:r>
              <a:rPr lang="en-US" dirty="0" err="1">
                <a:latin typeface="+mj-lt"/>
                <a:cs typeface="Arial" panose="020B0604020202020204" pitchFamily="34" charset="0"/>
              </a:rPr>
              <a:t>Facet_size</a:t>
            </a:r>
            <a:r>
              <a:rPr lang="en-US" dirty="0">
                <a:latin typeface="+mj-lt"/>
                <a:cs typeface="Arial" panose="020B0604020202020204" pitchFamily="34" charset="0"/>
              </a:rPr>
              <a:t> is decreased, leading to more triangles that make up the surface of the mesh</a:t>
            </a:r>
          </a:p>
          <a:p>
            <a:pPr lvl="1"/>
            <a:r>
              <a:rPr lang="en-US" dirty="0" err="1">
                <a:latin typeface="+mj-lt"/>
                <a:cs typeface="Arial" panose="020B0604020202020204" pitchFamily="34" charset="0"/>
              </a:rPr>
              <a:t>Cell_size</a:t>
            </a:r>
            <a:r>
              <a:rPr lang="en-US" dirty="0">
                <a:latin typeface="+mj-lt"/>
                <a:cs typeface="Arial" panose="020B0604020202020204" pitchFamily="34" charset="0"/>
              </a:rPr>
              <a:t> is decreased, there are more internal tetrahedra in HD meshes than LD meshes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50" y="4093302"/>
            <a:ext cx="8600995" cy="261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82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-68369"/>
            <a:ext cx="12192000" cy="1116171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Possible errors during HD mesh generation</a:t>
            </a:r>
          </a:p>
        </p:txBody>
      </p:sp>
      <p:pic>
        <p:nvPicPr>
          <p:cNvPr id="7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7ADEAD0C-D0FD-3E3E-B4F3-E55E09DD4D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802" y="2034223"/>
            <a:ext cx="4317451" cy="83489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026" y="3699741"/>
            <a:ext cx="2771775" cy="16668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06857" y="3053410"/>
            <a:ext cx="2710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Files to delete if File I/O Error occurs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21231" y="1664891"/>
            <a:ext cx="3142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Pop-up box for File I/O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6CBA3-9294-36AA-7E05-F6519A26C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B21481E0-D561-3638-6B72-B79593965B80}"/>
              </a:ext>
            </a:extLst>
          </p:cNvPr>
          <p:cNvSpPr txBox="1">
            <a:spLocks/>
          </p:cNvSpPr>
          <p:nvPr/>
        </p:nvSpPr>
        <p:spPr>
          <a:xfrm>
            <a:off x="48229" y="1572945"/>
            <a:ext cx="7544826" cy="425868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  <a:cs typeface="Arial" panose="020B0604020202020204" pitchFamily="34" charset="0"/>
              </a:rPr>
              <a:t>File I/O Error:</a:t>
            </a:r>
          </a:p>
          <a:p>
            <a:pPr lvl="1"/>
            <a:r>
              <a:rPr lang="en-US" dirty="0">
                <a:latin typeface="+mj-lt"/>
                <a:cs typeface="Arial" panose="020B0604020202020204" pitchFamily="34" charset="0"/>
              </a:rPr>
              <a:t>Solution: delete all mesh files in your output directory, change the </a:t>
            </a:r>
            <a:r>
              <a:rPr lang="en-US" dirty="0" err="1">
                <a:latin typeface="+mj-lt"/>
                <a:cs typeface="Arial" panose="020B0604020202020204" pitchFamily="34" charset="0"/>
              </a:rPr>
              <a:t>meshname</a:t>
            </a:r>
            <a:r>
              <a:rPr lang="en-US" dirty="0">
                <a:latin typeface="+mj-lt"/>
                <a:cs typeface="Arial" panose="020B0604020202020204" pitchFamily="34" charset="0"/>
              </a:rPr>
              <a:t> variable to a new name and re-run</a:t>
            </a:r>
          </a:p>
          <a:p>
            <a:pPr lvl="1"/>
            <a:r>
              <a:rPr lang="en-US" dirty="0">
                <a:latin typeface="+mj-lt"/>
                <a:cs typeface="Arial" panose="020B0604020202020204" pitchFamily="34" charset="0"/>
              </a:rPr>
              <a:t>Ex: ‘_HD_Mesh1’ </a:t>
            </a:r>
            <a:r>
              <a:rPr lang="en-US" dirty="0">
                <a:latin typeface="+mj-lt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+mj-lt"/>
                <a:cs typeface="Arial" panose="020B0604020202020204" pitchFamily="34" charset="0"/>
              </a:rPr>
              <a:t> ‘_HD_Mesh0’</a:t>
            </a:r>
          </a:p>
          <a:p>
            <a:pPr lvl="1"/>
            <a:r>
              <a:rPr lang="en-US" dirty="0">
                <a:latin typeface="+mj-lt"/>
                <a:cs typeface="Arial" panose="020B0604020202020204" pitchFamily="34" charset="0"/>
              </a:rPr>
              <a:t>Make sure you delete these files from the file manager, and NOT within </a:t>
            </a:r>
            <a:r>
              <a:rPr lang="en-US" dirty="0" err="1">
                <a:latin typeface="+mj-lt"/>
                <a:cs typeface="Arial" panose="020B0604020202020204" pitchFamily="34" charset="0"/>
              </a:rPr>
              <a:t>matlab</a:t>
            </a:r>
            <a:endParaRPr lang="en-US" dirty="0">
              <a:latin typeface="+mj-lt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+mj-lt"/>
                <a:cs typeface="Arial" panose="020B0604020202020204" pitchFamily="34" charset="0"/>
              </a:rPr>
              <a:t>If the above doesn’t work, create an entirely new output directory, make that directory your current folder, then re-run lines 149-168</a:t>
            </a:r>
          </a:p>
          <a:p>
            <a:endParaRPr lang="en-US" dirty="0">
              <a:latin typeface="+mj-lt"/>
              <a:cs typeface="Arial" panose="020B0604020202020204" pitchFamily="34" charset="0"/>
            </a:endParaRPr>
          </a:p>
          <a:p>
            <a:r>
              <a:rPr lang="en-US" dirty="0">
                <a:latin typeface="+mj-lt"/>
                <a:cs typeface="Arial" panose="020B0604020202020204" pitchFamily="34" charset="0"/>
              </a:rPr>
              <a:t>Poor mesh quality</a:t>
            </a:r>
          </a:p>
          <a:p>
            <a:pPr lvl="1"/>
            <a:r>
              <a:rPr lang="en-US" dirty="0">
                <a:latin typeface="+mj-lt"/>
                <a:cs typeface="Arial" panose="020B0604020202020204" pitchFamily="34" charset="0"/>
              </a:rPr>
              <a:t>Occurs if number of nodes in mesh is greater than 1,000,000</a:t>
            </a:r>
          </a:p>
          <a:p>
            <a:pPr lvl="1"/>
            <a:r>
              <a:rPr lang="en-US" dirty="0">
                <a:latin typeface="+mj-lt"/>
                <a:cs typeface="Arial" panose="020B0604020202020204" pitchFamily="34" charset="0"/>
              </a:rPr>
              <a:t>This is why we make smaller HD meshes and tune </a:t>
            </a:r>
            <a:r>
              <a:rPr lang="en-US" dirty="0" err="1">
                <a:latin typeface="+mj-lt"/>
                <a:cs typeface="Arial" panose="020B0604020202020204" pitchFamily="34" charset="0"/>
              </a:rPr>
              <a:t>params.cell</a:t>
            </a:r>
            <a:r>
              <a:rPr lang="en-US" dirty="0">
                <a:latin typeface="+mj-lt"/>
                <a:cs typeface="Arial" panose="020B0604020202020204" pitchFamily="34" charset="0"/>
              </a:rPr>
              <a:t> size</a:t>
            </a:r>
          </a:p>
        </p:txBody>
      </p:sp>
    </p:spTree>
    <p:extLst>
      <p:ext uri="{BB962C8B-B14F-4D97-AF65-F5344CB8AC3E}">
        <p14:creationId xmlns:p14="http://schemas.microsoft.com/office/powerpoint/2010/main" val="2936114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820263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NeuroDOT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 Set-Up - Checklist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052B0-28A5-4061-94ED-651940373CF3}"/>
              </a:ext>
            </a:extLst>
          </p:cNvPr>
          <p:cNvSpPr txBox="1"/>
          <p:nvPr/>
        </p:nvSpPr>
        <p:spPr>
          <a:xfrm>
            <a:off x="360169" y="1173529"/>
            <a:ext cx="8083076" cy="5637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Before starting any tutorial, please make sure you’ve done the following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Download the appropriate versions of </a:t>
            </a: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, </a:t>
            </a: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, and NIRFAST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: 2020b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toolbox from NITRC</a:t>
            </a:r>
          </a:p>
          <a:p>
            <a:pPr marL="1257300" lvl="2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hlinkClick r:id="rId2"/>
              </a:rPr>
              <a:t>https://www.nitrc.org/projects/neurodot/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NIRFASTer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-master</a:t>
            </a:r>
          </a:p>
          <a:p>
            <a:pPr marL="1257300" lvl="2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lack-Lato"/>
                <a:ea typeface="+mn-ea"/>
                <a:cs typeface="+mn-cs"/>
                <a:hlinkClick r:id="rId3"/>
              </a:rPr>
              <a:t>https://github.com/nirfaster/NIRFASTer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 </a:t>
            </a:r>
            <a:endParaRPr lang="en-US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Set your path so that all required folders and subfolders are included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Folders w/subfolders to include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toolbox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NIRFASTer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-master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Your personal directory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Folders to include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Output directory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EA7E2B-C6D0-E367-5C39-4BFE761B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775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Place the optodes on the HD mesh</a:t>
            </a:r>
          </a:p>
        </p:txBody>
      </p:sp>
      <p:sp>
        <p:nvSpPr>
          <p:cNvPr id="26" name="Rounded Rectangle 20">
            <a:extLst>
              <a:ext uri="{FF2B5EF4-FFF2-40B4-BE49-F238E27FC236}">
                <a16:creationId xmlns:a16="http://schemas.microsoft.com/office/drawing/2014/main" id="{D3E782AB-1227-CFC2-397E-4274537EED0F}"/>
              </a:ext>
            </a:extLst>
          </p:cNvPr>
          <p:cNvSpPr/>
          <p:nvPr/>
        </p:nvSpPr>
        <p:spPr>
          <a:xfrm>
            <a:off x="9071231" y="305468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722CC0A-A9C8-E64B-5066-5A35D275001D}"/>
              </a:ext>
            </a:extLst>
          </p:cNvPr>
          <p:cNvCxnSpPr>
            <a:cxnSpLocks/>
          </p:cNvCxnSpPr>
          <p:nvPr/>
        </p:nvCxnSpPr>
        <p:spPr>
          <a:xfrm>
            <a:off x="10228648" y="72903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2">
            <a:extLst>
              <a:ext uri="{FF2B5EF4-FFF2-40B4-BE49-F238E27FC236}">
                <a16:creationId xmlns:a16="http://schemas.microsoft.com/office/drawing/2014/main" id="{A2EB02D8-C75E-AF38-687B-3FEDC8E4B102}"/>
              </a:ext>
            </a:extLst>
          </p:cNvPr>
          <p:cNvSpPr/>
          <p:nvPr/>
        </p:nvSpPr>
        <p:spPr>
          <a:xfrm>
            <a:off x="9048536" y="1078452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B8A5F8C-C16C-ACC1-C39C-86BF50D20CF8}"/>
              </a:ext>
            </a:extLst>
          </p:cNvPr>
          <p:cNvCxnSpPr>
            <a:cxnSpLocks/>
          </p:cNvCxnSpPr>
          <p:nvPr/>
        </p:nvCxnSpPr>
        <p:spPr>
          <a:xfrm>
            <a:off x="10228648" y="1511182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7">
            <a:extLst>
              <a:ext uri="{FF2B5EF4-FFF2-40B4-BE49-F238E27FC236}">
                <a16:creationId xmlns:a16="http://schemas.microsoft.com/office/drawing/2014/main" id="{01632A59-D4CC-2329-600C-F73CD4F650EA}"/>
              </a:ext>
            </a:extLst>
          </p:cNvPr>
          <p:cNvSpPr/>
          <p:nvPr/>
        </p:nvSpPr>
        <p:spPr>
          <a:xfrm>
            <a:off x="9048536" y="185087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LD Mesh Generation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0E9E97D-5E52-8D7C-872C-ADFE18106178}"/>
              </a:ext>
            </a:extLst>
          </p:cNvPr>
          <p:cNvCxnSpPr>
            <a:cxnSpLocks/>
          </p:cNvCxnSpPr>
          <p:nvPr/>
        </p:nvCxnSpPr>
        <p:spPr>
          <a:xfrm>
            <a:off x="10228648" y="2283603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23">
            <a:extLst>
              <a:ext uri="{FF2B5EF4-FFF2-40B4-BE49-F238E27FC236}">
                <a16:creationId xmlns:a16="http://schemas.microsoft.com/office/drawing/2014/main" id="{33990F0D-28E4-5782-C39B-66FA4662DAD1}"/>
              </a:ext>
            </a:extLst>
          </p:cNvPr>
          <p:cNvSpPr/>
          <p:nvPr/>
        </p:nvSpPr>
        <p:spPr>
          <a:xfrm>
            <a:off x="9048536" y="2623297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A3B69F5-DA7B-5265-3D55-4156F384BE5F}"/>
              </a:ext>
            </a:extLst>
          </p:cNvPr>
          <p:cNvCxnSpPr>
            <a:cxnSpLocks/>
          </p:cNvCxnSpPr>
          <p:nvPr/>
        </p:nvCxnSpPr>
        <p:spPr>
          <a:xfrm>
            <a:off x="10228648" y="3055128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23">
            <a:extLst>
              <a:ext uri="{FF2B5EF4-FFF2-40B4-BE49-F238E27FC236}">
                <a16:creationId xmlns:a16="http://schemas.microsoft.com/office/drawing/2014/main" id="{5D3CE749-A3F1-A57A-B31A-CBD39BA5EB33}"/>
              </a:ext>
            </a:extLst>
          </p:cNvPr>
          <p:cNvSpPr/>
          <p:nvPr/>
        </p:nvSpPr>
        <p:spPr>
          <a:xfrm>
            <a:off x="9048536" y="3394822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HD Mesh Generation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A10DCD6-0C3D-48EE-DC91-5DA83CA6E356}"/>
              </a:ext>
            </a:extLst>
          </p:cNvPr>
          <p:cNvCxnSpPr>
            <a:cxnSpLocks/>
          </p:cNvCxnSpPr>
          <p:nvPr/>
        </p:nvCxnSpPr>
        <p:spPr>
          <a:xfrm>
            <a:off x="10228648" y="3826653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23">
            <a:extLst>
              <a:ext uri="{FF2B5EF4-FFF2-40B4-BE49-F238E27FC236}">
                <a16:creationId xmlns:a16="http://schemas.microsoft.com/office/drawing/2014/main" id="{89FDD0FE-B77D-06ED-4132-985706EA6222}"/>
              </a:ext>
            </a:extLst>
          </p:cNvPr>
          <p:cNvSpPr/>
          <p:nvPr/>
        </p:nvSpPr>
        <p:spPr>
          <a:xfrm>
            <a:off x="9048536" y="4166347"/>
            <a:ext cx="2360224" cy="377410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56365-639B-F5A0-69A2-02A75EAD2BF8}"/>
              </a:ext>
            </a:extLst>
          </p:cNvPr>
          <p:cNvSpPr/>
          <p:nvPr/>
        </p:nvSpPr>
        <p:spPr>
          <a:xfrm>
            <a:off x="148280" y="832235"/>
            <a:ext cx="8394355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This time, since the HD mesh is in the same space that the LD mesh was, the grid will already be lined up and sitting on the mesh when </a:t>
            </a:r>
            <a:r>
              <a:rPr kumimoji="0" lang="en-US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AlignMe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 starts. You’ll need to move it away from the mesh and re-relax the grid back onto the mesh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Change the view to “XY View”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Adjust the scale to 1.1 (this is the scale we used for the LD mesh too)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Move the grid off the mesh by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setting dx = 10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The </a:t>
            </a: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AlignMe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 GUI should now look like the image below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Hit “Relax Mesh” and then “Save Alignment” after the grid has been re-relaxed onto the mesh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600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Repeat steps 1-5 for the Left hand side pad, but </a:t>
            </a:r>
            <a:r>
              <a:rPr lang="en-US" sz="1600" dirty="0">
                <a:solidFill>
                  <a:srgbClr val="92D050"/>
                </a:solidFill>
                <a:latin typeface="+mj-lt"/>
                <a:cs typeface="Arial" panose="020B0604020202020204" pitchFamily="34" charset="0"/>
              </a:rPr>
              <a:t>set dx = -10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+mj-lt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8D389D-5901-8E65-C8A7-26DD16631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Arrow: Bent 9">
            <a:extLst>
              <a:ext uri="{FF2B5EF4-FFF2-40B4-BE49-F238E27FC236}">
                <a16:creationId xmlns:a16="http://schemas.microsoft.com/office/drawing/2014/main" id="{FAE6EA84-C3C8-A586-C1BB-080713193CAE}"/>
              </a:ext>
            </a:extLst>
          </p:cNvPr>
          <p:cNvSpPr/>
          <p:nvPr/>
        </p:nvSpPr>
        <p:spPr>
          <a:xfrm rot="5400000">
            <a:off x="6956366" y="1862506"/>
            <a:ext cx="1067285" cy="2752168"/>
          </a:xfrm>
          <a:prstGeom prst="bentArrow">
            <a:avLst>
              <a:gd name="adj1" fmla="val 17683"/>
              <a:gd name="adj2" fmla="val 25000"/>
              <a:gd name="adj3" fmla="val 25000"/>
              <a:gd name="adj4" fmla="val 43750"/>
            </a:avLst>
          </a:prstGeom>
          <a:solidFill>
            <a:schemeClr val="accent2">
              <a:alpha val="34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51B5E5-AABB-905C-3AF2-FA28D0CA153D}"/>
              </a:ext>
            </a:extLst>
          </p:cNvPr>
          <p:cNvSpPr txBox="1"/>
          <p:nvPr/>
        </p:nvSpPr>
        <p:spPr>
          <a:xfrm>
            <a:off x="9071231" y="5347811"/>
            <a:ext cx="2983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using a HD mesh with </a:t>
            </a:r>
            <a:r>
              <a:rPr lang="en-US" dirty="0" err="1"/>
              <a:t>AlignMe</a:t>
            </a:r>
            <a:r>
              <a:rPr lang="en-US" dirty="0"/>
              <a:t> will make the app run more slowly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764" y="3848351"/>
            <a:ext cx="3909821" cy="29112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97" y="3834540"/>
            <a:ext cx="3918850" cy="29179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79929" y="5405719"/>
            <a:ext cx="502024" cy="1931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091952" y="5405718"/>
            <a:ext cx="502024" cy="1931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265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219075"/>
            <a:ext cx="8925939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  <a:latin typeface="Trebuchet MS" panose="020B0603020202020204"/>
              </a:rPr>
              <a:t>Get relaxed optode positions from </a:t>
            </a:r>
            <a:r>
              <a:rPr lang="en-US" dirty="0" err="1">
                <a:solidFill>
                  <a:srgbClr val="FF0000"/>
                </a:solidFill>
                <a:latin typeface="Trebuchet MS" panose="020B0603020202020204"/>
              </a:rPr>
              <a:t>AlignMe</a:t>
            </a:r>
            <a:r>
              <a:rPr lang="en-US" dirty="0">
                <a:solidFill>
                  <a:srgbClr val="FF0000"/>
                </a:solidFill>
                <a:latin typeface="Trebuchet MS" panose="020B0603020202020204"/>
              </a:rPr>
              <a:t> and visualize HD mesh + relaxed pad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9071231" y="305468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22" name="Straight Arrow Connector 21"/>
          <p:cNvCxnSpPr>
            <a:cxnSpLocks/>
          </p:cNvCxnSpPr>
          <p:nvPr/>
        </p:nvCxnSpPr>
        <p:spPr>
          <a:xfrm>
            <a:off x="10228648" y="72903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9048536" y="1078452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27" name="Straight Arrow Connector 26"/>
          <p:cNvCxnSpPr>
            <a:cxnSpLocks/>
          </p:cNvCxnSpPr>
          <p:nvPr/>
        </p:nvCxnSpPr>
        <p:spPr>
          <a:xfrm>
            <a:off x="10228648" y="1511182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9048536" y="185087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LD Mesh Generation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BE4372-83F2-BF4A-46E5-5C1211F5A19B}"/>
              </a:ext>
            </a:extLst>
          </p:cNvPr>
          <p:cNvCxnSpPr>
            <a:cxnSpLocks/>
          </p:cNvCxnSpPr>
          <p:nvPr/>
        </p:nvCxnSpPr>
        <p:spPr>
          <a:xfrm>
            <a:off x="10228648" y="2283603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A330437-CF73-05C4-ED94-412C1500CD69}"/>
              </a:ext>
            </a:extLst>
          </p:cNvPr>
          <p:cNvSpPr/>
          <p:nvPr/>
        </p:nvSpPr>
        <p:spPr>
          <a:xfrm>
            <a:off x="9048536" y="2623297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B3CF00-4468-E82D-D875-7082DBAC347C}"/>
              </a:ext>
            </a:extLst>
          </p:cNvPr>
          <p:cNvCxnSpPr>
            <a:cxnSpLocks/>
          </p:cNvCxnSpPr>
          <p:nvPr/>
        </p:nvCxnSpPr>
        <p:spPr>
          <a:xfrm>
            <a:off x="10228648" y="3064653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3">
            <a:extLst>
              <a:ext uri="{FF2B5EF4-FFF2-40B4-BE49-F238E27FC236}">
                <a16:creationId xmlns:a16="http://schemas.microsoft.com/office/drawing/2014/main" id="{89816057-9155-AF4C-AC4B-292D6E956FA1}"/>
              </a:ext>
            </a:extLst>
          </p:cNvPr>
          <p:cNvSpPr/>
          <p:nvPr/>
        </p:nvSpPr>
        <p:spPr>
          <a:xfrm>
            <a:off x="9048536" y="3404347"/>
            <a:ext cx="2360224" cy="377410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HD Mesh Generation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B24862-4C3C-CE66-BEA3-A441378D6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BF1B26AC-20E9-4FA5-EC91-D46C1A46DA82}"/>
              </a:ext>
            </a:extLst>
          </p:cNvPr>
          <p:cNvSpPr txBox="1">
            <a:spLocks/>
          </p:cNvSpPr>
          <p:nvPr/>
        </p:nvSpPr>
        <p:spPr>
          <a:xfrm>
            <a:off x="162851" y="1508762"/>
            <a:ext cx="8885684" cy="284452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  <a:cs typeface="Arial" panose="020B0604020202020204" pitchFamily="34" charset="0"/>
              </a:rPr>
              <a:t>At the end of each </a:t>
            </a:r>
            <a:r>
              <a:rPr lang="en-US" dirty="0" err="1">
                <a:latin typeface="+mj-lt"/>
                <a:cs typeface="Arial" panose="020B0604020202020204" pitchFamily="34" charset="0"/>
              </a:rPr>
              <a:t>AlignMe</a:t>
            </a:r>
            <a:r>
              <a:rPr lang="en-US" dirty="0">
                <a:latin typeface="+mj-lt"/>
                <a:cs typeface="Arial" panose="020B0604020202020204" pitchFamily="34" charset="0"/>
              </a:rPr>
              <a:t> section, the relaxed optodes will be visualized on the HD mesh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112" y="3781757"/>
            <a:ext cx="3186112" cy="27565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70" y="3781757"/>
            <a:ext cx="3186112" cy="27565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138" y="2770528"/>
            <a:ext cx="3765176" cy="8225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810" y="2762327"/>
            <a:ext cx="3802716" cy="8307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49399" y="2303306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26935" y="2281206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</a:t>
            </a:r>
          </a:p>
        </p:txBody>
      </p:sp>
    </p:spTree>
    <p:extLst>
      <p:ext uri="{BB962C8B-B14F-4D97-AF65-F5344CB8AC3E}">
        <p14:creationId xmlns:p14="http://schemas.microsoft.com/office/powerpoint/2010/main" val="1484669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Put left and </a:t>
            </a:r>
            <a:r>
              <a:rPr lang="en-US" dirty="0">
                <a:solidFill>
                  <a:srgbClr val="FF0000"/>
                </a:solidFill>
                <a:latin typeface="Trebuchet MS" panose="020B0603020202020204"/>
              </a:rPr>
              <a:t>r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ight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 pads </a:t>
            </a:r>
            <a:r>
              <a:rPr lang="en-US" noProof="0" dirty="0">
                <a:solidFill>
                  <a:srgbClr val="FF0000"/>
                </a:solidFill>
                <a:latin typeface="Trebuchet MS" panose="020B0603020202020204"/>
              </a:rPr>
              <a:t>b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ack </a:t>
            </a:r>
            <a:r>
              <a:rPr lang="en-US" dirty="0">
                <a:solidFill>
                  <a:srgbClr val="FF0000"/>
                </a:solidFill>
                <a:latin typeface="Trebuchet MS" panose="020B0603020202020204"/>
              </a:rPr>
              <a:t>t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ogether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FCBD6622-39EF-E682-9481-744AC6B28F3F}"/>
              </a:ext>
            </a:extLst>
          </p:cNvPr>
          <p:cNvSpPr/>
          <p:nvPr/>
        </p:nvSpPr>
        <p:spPr>
          <a:xfrm rot="10800000">
            <a:off x="8542638" y="2665650"/>
            <a:ext cx="387152" cy="1203189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D46855-CCDC-7DCA-2616-8149128EC8B8}"/>
              </a:ext>
            </a:extLst>
          </p:cNvPr>
          <p:cNvSpPr txBox="1"/>
          <p:nvPr/>
        </p:nvSpPr>
        <p:spPr>
          <a:xfrm>
            <a:off x="7455981" y="3071416"/>
            <a:ext cx="126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For both LD and HD meshes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B7301F-249D-695C-4CE7-9E2E69A7E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9678A80C-FFCF-5396-623D-8E7949D6C8D9}"/>
              </a:ext>
            </a:extLst>
          </p:cNvPr>
          <p:cNvSpPr txBox="1">
            <a:spLocks/>
          </p:cNvSpPr>
          <p:nvPr/>
        </p:nvSpPr>
        <p:spPr>
          <a:xfrm>
            <a:off x="48229" y="1069089"/>
            <a:ext cx="7544826" cy="425868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  <a:cs typeface="Arial" panose="020B0604020202020204" pitchFamily="34" charset="0"/>
              </a:rPr>
              <a:t>Now we’ll take the relaxed optode positions from both the left and right pads and put them together</a:t>
            </a:r>
          </a:p>
          <a:p>
            <a:endParaRPr lang="en-US" dirty="0">
              <a:latin typeface="+mj-lt"/>
              <a:cs typeface="Arial" panose="020B0604020202020204" pitchFamily="34" charset="0"/>
            </a:endParaRPr>
          </a:p>
          <a:p>
            <a:r>
              <a:rPr lang="en-US" dirty="0">
                <a:latin typeface="+mj-lt"/>
                <a:cs typeface="Arial" panose="020B0604020202020204" pitchFamily="34" charset="0"/>
              </a:rPr>
              <a:t>After that, we’ll run two checks to check our work</a:t>
            </a:r>
          </a:p>
          <a:p>
            <a:pPr lvl="1"/>
            <a:r>
              <a:rPr lang="en-US" dirty="0">
                <a:latin typeface="+mj-lt"/>
                <a:cs typeface="Arial" panose="020B0604020202020204" pitchFamily="34" charset="0"/>
              </a:rPr>
              <a:t>Make sure the total number of sources and detectors match the numbers specified in the original pad file</a:t>
            </a:r>
          </a:p>
          <a:p>
            <a:pPr lvl="1"/>
            <a:r>
              <a:rPr lang="en-US" dirty="0">
                <a:latin typeface="+mj-lt"/>
                <a:cs typeface="Arial" panose="020B0604020202020204" pitchFamily="34" charset="0"/>
              </a:rPr>
              <a:t>Visualize all relaxed optodes on the mesh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4240" y="3954405"/>
            <a:ext cx="2639031" cy="29035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23" y="3954405"/>
            <a:ext cx="672465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Update pad info structure after running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AlignMe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FCBD6622-39EF-E682-9481-744AC6B28F3F}"/>
              </a:ext>
            </a:extLst>
          </p:cNvPr>
          <p:cNvSpPr/>
          <p:nvPr/>
        </p:nvSpPr>
        <p:spPr>
          <a:xfrm rot="10800000">
            <a:off x="8542638" y="2665650"/>
            <a:ext cx="387152" cy="1203189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D46855-CCDC-7DCA-2616-8149128EC8B8}"/>
              </a:ext>
            </a:extLst>
          </p:cNvPr>
          <p:cNvSpPr txBox="1"/>
          <p:nvPr/>
        </p:nvSpPr>
        <p:spPr>
          <a:xfrm>
            <a:off x="7455981" y="3071416"/>
            <a:ext cx="126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For both LD and HD meshes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B7301F-249D-695C-4CE7-9E2E69A7E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9678A80C-FFCF-5396-623D-8E7949D6C8D9}"/>
              </a:ext>
            </a:extLst>
          </p:cNvPr>
          <p:cNvSpPr txBox="1">
            <a:spLocks/>
          </p:cNvSpPr>
          <p:nvPr/>
        </p:nvSpPr>
        <p:spPr>
          <a:xfrm>
            <a:off x="48229" y="1069089"/>
            <a:ext cx="7544826" cy="425868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  <a:cs typeface="Arial" panose="020B0604020202020204" pitchFamily="34" charset="0"/>
              </a:rPr>
              <a:t>After the pad has been relaxed onto the HD mesh, we need to update the info structure with the new optode locations</a:t>
            </a:r>
          </a:p>
          <a:p>
            <a:endParaRPr lang="en-US" dirty="0">
              <a:latin typeface="+mj-lt"/>
              <a:cs typeface="Arial" panose="020B0604020202020204" pitchFamily="34" charset="0"/>
            </a:endParaRPr>
          </a:p>
          <a:p>
            <a:r>
              <a:rPr lang="en-US" dirty="0">
                <a:latin typeface="+mj-lt"/>
                <a:cs typeface="Arial" panose="020B0604020202020204" pitchFamily="34" charset="0"/>
              </a:rPr>
              <a:t>We’ll use those optode locations to re-calculate the 3D source-detector separations for every source-detector pair</a:t>
            </a:r>
          </a:p>
          <a:p>
            <a:endParaRPr lang="en-US" dirty="0">
              <a:latin typeface="+mj-lt"/>
              <a:cs typeface="Arial" panose="020B0604020202020204" pitchFamily="34" charset="0"/>
            </a:endParaRPr>
          </a:p>
          <a:p>
            <a:r>
              <a:rPr lang="en-US" dirty="0">
                <a:latin typeface="+mj-lt"/>
                <a:cs typeface="Arial" panose="020B0604020202020204" pitchFamily="34" charset="0"/>
              </a:rPr>
              <a:t>After that we’ll make a histogram showing the relationship of measurements per separation distance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376" y="4274605"/>
            <a:ext cx="3246864" cy="25089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12" y="4173695"/>
            <a:ext cx="536257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457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994" y="4428272"/>
            <a:ext cx="3028814" cy="24338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35" y="2381724"/>
            <a:ext cx="6238875" cy="1933575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Calculate the sensitivity (1 of 3)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Calculate Sensitivity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96985" y="1150202"/>
            <a:ext cx="8394358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Prepare mesh and optode information for NIRFAST, then visualize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>
              <a:solidFill>
                <a:prstClr val="white"/>
              </a:solidFill>
              <a:latin typeface="+mj-lt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Visualize cap and mesh with portion cut out to make extra sure that optodes are not placed too far within the mesh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Arial" panose="020B0604020202020204" pitchFamily="34" charset="0"/>
            </a:endParaRP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FCBD6622-39EF-E682-9481-744AC6B28F3F}"/>
              </a:ext>
            </a:extLst>
          </p:cNvPr>
          <p:cNvSpPr/>
          <p:nvPr/>
        </p:nvSpPr>
        <p:spPr>
          <a:xfrm rot="10800000">
            <a:off x="8542638" y="2665650"/>
            <a:ext cx="387152" cy="1203189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D46855-CCDC-7DCA-2616-8149128EC8B8}"/>
              </a:ext>
            </a:extLst>
          </p:cNvPr>
          <p:cNvSpPr txBox="1"/>
          <p:nvPr/>
        </p:nvSpPr>
        <p:spPr>
          <a:xfrm>
            <a:off x="7455981" y="3071416"/>
            <a:ext cx="126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For both LD and HD meshes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DC9147-3039-E494-B51D-F7FBD8F69537}"/>
              </a:ext>
            </a:extLst>
          </p:cNvPr>
          <p:cNvSpPr txBox="1"/>
          <p:nvPr/>
        </p:nvSpPr>
        <p:spPr>
          <a:xfrm>
            <a:off x="1208741" y="4428273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EF4F3B-65E5-24F9-7D51-8D3A531F899D}"/>
              </a:ext>
            </a:extLst>
          </p:cNvPr>
          <p:cNvSpPr txBox="1"/>
          <p:nvPr/>
        </p:nvSpPr>
        <p:spPr>
          <a:xfrm>
            <a:off x="4741248" y="4428272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211A33-3856-A525-5F4D-BF020FABB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586" y="4428272"/>
            <a:ext cx="2340564" cy="242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5" y="1339672"/>
            <a:ext cx="3618460" cy="4981381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Calculate the sensitivity (2 of 3)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Calculate Sensitivity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42254" y="906162"/>
            <a:ext cx="83943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3. Set parameters for light modeling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7244D0D9-6083-C934-AA86-C1BB11601BEB}"/>
              </a:ext>
            </a:extLst>
          </p:cNvPr>
          <p:cNvSpPr/>
          <p:nvPr/>
        </p:nvSpPr>
        <p:spPr>
          <a:xfrm rot="10800000">
            <a:off x="8542638" y="2665650"/>
            <a:ext cx="387152" cy="1203189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98493F-FA5E-E606-26DE-3ACAEFB31370}"/>
              </a:ext>
            </a:extLst>
          </p:cNvPr>
          <p:cNvSpPr txBox="1"/>
          <p:nvPr/>
        </p:nvSpPr>
        <p:spPr>
          <a:xfrm>
            <a:off x="7455981" y="3071416"/>
            <a:ext cx="126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For both LD and HD meshes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60B90D-566A-C1B5-9043-C518F689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F8BE3D22-AF6E-6937-C176-81502042D786}"/>
              </a:ext>
            </a:extLst>
          </p:cNvPr>
          <p:cNvSpPr/>
          <p:nvPr/>
        </p:nvSpPr>
        <p:spPr>
          <a:xfrm>
            <a:off x="1968493" y="2564033"/>
            <a:ext cx="3043924" cy="709443"/>
          </a:xfrm>
          <a:prstGeom prst="rightBrace">
            <a:avLst>
              <a:gd name="adj1" fmla="val 0"/>
              <a:gd name="adj2" fmla="val 306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4A9ED4-E3CF-E19C-47C3-E3CA9912DD8D}"/>
              </a:ext>
            </a:extLst>
          </p:cNvPr>
          <p:cNvSpPr txBox="1"/>
          <p:nvPr/>
        </p:nvSpPr>
        <p:spPr>
          <a:xfrm>
            <a:off x="5012417" y="2514983"/>
            <a:ext cx="1541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Region labels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6683C483-FC7B-C510-04EA-93DCA5A4DBFA}"/>
              </a:ext>
            </a:extLst>
          </p:cNvPr>
          <p:cNvSpPr/>
          <p:nvPr/>
        </p:nvSpPr>
        <p:spPr>
          <a:xfrm>
            <a:off x="2699073" y="3376090"/>
            <a:ext cx="2178915" cy="752334"/>
          </a:xfrm>
          <a:prstGeom prst="rightBrace">
            <a:avLst>
              <a:gd name="adj1" fmla="val 1137"/>
              <a:gd name="adj2" fmla="val 3396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F2ABB-464B-5200-9B9C-98FCBC99DBC8}"/>
              </a:ext>
            </a:extLst>
          </p:cNvPr>
          <p:cNvSpPr txBox="1"/>
          <p:nvPr/>
        </p:nvSpPr>
        <p:spPr>
          <a:xfrm>
            <a:off x="4877987" y="3289618"/>
            <a:ext cx="2577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Absorption Coefficients for regions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0286E51A-F027-46A7-9251-074D00C220FA}"/>
              </a:ext>
            </a:extLst>
          </p:cNvPr>
          <p:cNvSpPr/>
          <p:nvPr/>
        </p:nvSpPr>
        <p:spPr>
          <a:xfrm>
            <a:off x="2699073" y="4147086"/>
            <a:ext cx="1967652" cy="646331"/>
          </a:xfrm>
          <a:prstGeom prst="rightBrace">
            <a:avLst>
              <a:gd name="adj1" fmla="val 0"/>
              <a:gd name="adj2" fmla="val 6494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997690-7634-1E0D-A356-E7A58761C546}"/>
              </a:ext>
            </a:extLst>
          </p:cNvPr>
          <p:cNvSpPr txBox="1"/>
          <p:nvPr/>
        </p:nvSpPr>
        <p:spPr>
          <a:xfrm>
            <a:off x="4666727" y="4316411"/>
            <a:ext cx="2587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Scattering Coefficients for regions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55E2817-B59E-EF43-97CB-2B27A4025BCE}"/>
              </a:ext>
            </a:extLst>
          </p:cNvPr>
          <p:cNvSpPr/>
          <p:nvPr/>
        </p:nvSpPr>
        <p:spPr>
          <a:xfrm>
            <a:off x="2254131" y="4826761"/>
            <a:ext cx="3676650" cy="682236"/>
          </a:xfrm>
          <a:prstGeom prst="rightBrace">
            <a:avLst>
              <a:gd name="adj1" fmla="val 0"/>
              <a:gd name="adj2" fmla="val 6494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BCED2E-D2D8-8BE4-DE95-43CCE1010A99}"/>
              </a:ext>
            </a:extLst>
          </p:cNvPr>
          <p:cNvSpPr txBox="1"/>
          <p:nvPr/>
        </p:nvSpPr>
        <p:spPr>
          <a:xfrm>
            <a:off x="5930781" y="4951979"/>
            <a:ext cx="2587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Index of refraction for regions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E593AD-D682-42F0-0CD1-16B42D561D90}"/>
              </a:ext>
            </a:extLst>
          </p:cNvPr>
          <p:cNvSpPr txBox="1"/>
          <p:nvPr/>
        </p:nvSpPr>
        <p:spPr>
          <a:xfrm>
            <a:off x="5444857" y="1751259"/>
            <a:ext cx="2438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Voxelation</a:t>
            </a:r>
            <a:r>
              <a:rPr lang="en-US" dirty="0"/>
              <a:t> resolution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D988FD4-9841-503B-8974-9722288C4B5F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1657030" y="1935925"/>
            <a:ext cx="3787827" cy="579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09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/>
      <p:bldP spid="7" grpId="0" animBg="1"/>
      <p:bldP spid="8" grpId="0"/>
      <p:bldP spid="9" grpId="0" animBg="1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23920"/>
            <a:ext cx="2514498" cy="26468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0386" y="3275579"/>
            <a:ext cx="6202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If </a:t>
            </a:r>
            <a:r>
              <a:rPr lang="en-US" dirty="0" err="1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makeAnirfaster</a:t>
            </a:r>
            <a:r>
              <a:rPr lang="en-US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 is successful, output like the below screenshot should show up in your command window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Calculate the sensitivity (3 of 3)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Calculate Sensitivity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20385" y="1102577"/>
            <a:ext cx="83943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4. Calculate Green’s functions, voxelate, create sensitivity matrix, adjust bookkeeping</a:t>
            </a:r>
            <a:endParaRPr kumimoji="0" lang="en-US" sz="12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88E3787F-58C9-0022-289A-B29EB1C01A16}"/>
              </a:ext>
            </a:extLst>
          </p:cNvPr>
          <p:cNvSpPr/>
          <p:nvPr/>
        </p:nvSpPr>
        <p:spPr>
          <a:xfrm rot="10800000">
            <a:off x="8542638" y="2665650"/>
            <a:ext cx="387152" cy="1203189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A64D70-86D2-4B7E-3D27-3B158282D6AA}"/>
              </a:ext>
            </a:extLst>
          </p:cNvPr>
          <p:cNvSpPr txBox="1"/>
          <p:nvPr/>
        </p:nvSpPr>
        <p:spPr>
          <a:xfrm>
            <a:off x="7455981" y="3071416"/>
            <a:ext cx="126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For both LD and HD meshes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5BD797-A25C-3859-BF02-E582C09EC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3D6A5BB-6551-1476-8DDD-E23826A6700F}"/>
              </a:ext>
            </a:extLst>
          </p:cNvPr>
          <p:cNvCxnSpPr>
            <a:cxnSpLocks/>
          </p:cNvCxnSpPr>
          <p:nvPr/>
        </p:nvCxnSpPr>
        <p:spPr>
          <a:xfrm flipH="1">
            <a:off x="1433777" y="3822760"/>
            <a:ext cx="2904510" cy="430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85" y="1875299"/>
            <a:ext cx="5514975" cy="1133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7630" y="4038600"/>
            <a:ext cx="3676032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5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Package Sensitivity Matrix with associated info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Calculate Sensitivity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03926" y="1153507"/>
            <a:ext cx="87064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5. Reshape A so it’s the following size: </a:t>
            </a:r>
            <a:r>
              <a:rPr lang="en-US" noProof="0" dirty="0" err="1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Nwl</a:t>
            </a:r>
            <a:r>
              <a:rPr lang="en-US" noProof="0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*</a:t>
            </a:r>
            <a:r>
              <a:rPr lang="en-US" noProof="0" dirty="0" err="1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Nmeas</a:t>
            </a:r>
            <a:r>
              <a:rPr lang="en-US" noProof="0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 X </a:t>
            </a:r>
            <a:r>
              <a:rPr lang="en-US" noProof="0" dirty="0" err="1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Nvox</a:t>
            </a:r>
            <a:endParaRPr lang="en-US" noProof="0" dirty="0">
              <a:solidFill>
                <a:prstClr val="white"/>
              </a:solidFill>
              <a:latin typeface="+mj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white"/>
              </a:solidFill>
              <a:latin typeface="+mj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white"/>
              </a:solidFill>
              <a:latin typeface="+mj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6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. Place spatial information about light model in </a:t>
            </a:r>
            <a:r>
              <a:rPr kumimoji="0" lang="en-US" sz="18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info.tissue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 structure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4026623C-89D2-5738-3DDF-D67262081AF8}"/>
              </a:ext>
            </a:extLst>
          </p:cNvPr>
          <p:cNvSpPr/>
          <p:nvPr/>
        </p:nvSpPr>
        <p:spPr>
          <a:xfrm rot="10800000">
            <a:off x="8542638" y="2665650"/>
            <a:ext cx="387152" cy="1203189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FA7769-0030-6A00-2506-9E53814B2771}"/>
              </a:ext>
            </a:extLst>
          </p:cNvPr>
          <p:cNvSpPr txBox="1"/>
          <p:nvPr/>
        </p:nvSpPr>
        <p:spPr>
          <a:xfrm>
            <a:off x="7455981" y="3071416"/>
            <a:ext cx="126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For both LD and HD meshes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C7797B-8C7A-BEAF-AF0E-4882E46F4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82" y="2699643"/>
            <a:ext cx="5811430" cy="190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55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Validate the sensitivity (1 of 3)</a:t>
            </a:r>
          </a:p>
        </p:txBody>
      </p:sp>
      <p:sp>
        <p:nvSpPr>
          <p:cNvPr id="4" name="Rectangle 3"/>
          <p:cNvSpPr/>
          <p:nvPr/>
        </p:nvSpPr>
        <p:spPr>
          <a:xfrm>
            <a:off x="420383" y="1150202"/>
            <a:ext cx="84923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Let’s v</a:t>
            </a:r>
            <a:r>
              <a:rPr kumimoji="0" lang="en-US" sz="18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isualize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 the sensitivity of the A matrix. We’ll start with a single source detector pair (Source 1, Detector 1) and then visualize the full sensitivity profile (FFR) on slide 28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Calculate Sensitivity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0220527" y="466127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554118" y="4992642"/>
            <a:ext cx="3332818" cy="344609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Validate Sensitivity</a:t>
            </a: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46D2141A-B967-F865-2D09-672CDDBC2224}"/>
              </a:ext>
            </a:extLst>
          </p:cNvPr>
          <p:cNvSpPr/>
          <p:nvPr/>
        </p:nvSpPr>
        <p:spPr>
          <a:xfrm rot="10800000">
            <a:off x="8542638" y="2665650"/>
            <a:ext cx="387152" cy="1203189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A99C4E-4D38-6D05-1C54-E4CFA3D190EB}"/>
              </a:ext>
            </a:extLst>
          </p:cNvPr>
          <p:cNvSpPr txBox="1"/>
          <p:nvPr/>
        </p:nvSpPr>
        <p:spPr>
          <a:xfrm>
            <a:off x="7455981" y="3071416"/>
            <a:ext cx="126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For both LD and HD meshes</a:t>
            </a:r>
          </a:p>
        </p:txBody>
      </p:sp>
      <p:sp>
        <p:nvSpPr>
          <p:cNvPr id="5" name="Rectangle 4"/>
          <p:cNvSpPr/>
          <p:nvPr/>
        </p:nvSpPr>
        <p:spPr>
          <a:xfrm>
            <a:off x="2946935" y="4415912"/>
            <a:ext cx="3762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Single SD pair: source 1 detector 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CE1AFA-F7CD-9D1E-8EF9-754CC730A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63" y="2086429"/>
            <a:ext cx="5848350" cy="2085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698" y="4791380"/>
            <a:ext cx="6731043" cy="205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08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Validate the sensitivity (2 of 3)</a:t>
            </a:r>
          </a:p>
        </p:txBody>
      </p:sp>
      <p:sp>
        <p:nvSpPr>
          <p:cNvPr id="4" name="Rectangle 3"/>
          <p:cNvSpPr/>
          <p:nvPr/>
        </p:nvSpPr>
        <p:spPr>
          <a:xfrm>
            <a:off x="420383" y="1150202"/>
            <a:ext cx="84923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Click on the areas that light up </a:t>
            </a:r>
            <a:r>
              <a:rPr lang="en-US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on each slice to better see the sensitivity profile for measurements recorded from Source 20 and Detector 25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Calculate Sensitivity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0220527" y="466127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554118" y="4992642"/>
            <a:ext cx="3332818" cy="344609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Validate Sensitivity</a:t>
            </a: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46D2141A-B967-F865-2D09-672CDDBC2224}"/>
              </a:ext>
            </a:extLst>
          </p:cNvPr>
          <p:cNvSpPr/>
          <p:nvPr/>
        </p:nvSpPr>
        <p:spPr>
          <a:xfrm rot="10800000">
            <a:off x="8542638" y="2665650"/>
            <a:ext cx="387152" cy="1203189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A99C4E-4D38-6D05-1C54-E4CFA3D190EB}"/>
              </a:ext>
            </a:extLst>
          </p:cNvPr>
          <p:cNvSpPr txBox="1"/>
          <p:nvPr/>
        </p:nvSpPr>
        <p:spPr>
          <a:xfrm>
            <a:off x="7455981" y="3071416"/>
            <a:ext cx="126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For both LD and HD meshes</a:t>
            </a:r>
          </a:p>
        </p:txBody>
      </p:sp>
      <p:sp>
        <p:nvSpPr>
          <p:cNvPr id="5" name="Rectangle 4"/>
          <p:cNvSpPr/>
          <p:nvPr/>
        </p:nvSpPr>
        <p:spPr>
          <a:xfrm>
            <a:off x="2657042" y="4243607"/>
            <a:ext cx="40190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Single SD pair: source 20 detector 25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CE1AFA-F7CD-9D1E-8EF9-754CC730A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827" y="4600578"/>
            <a:ext cx="6783480" cy="206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83" y="2143160"/>
            <a:ext cx="5972175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94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srgbClr val="FF0000"/>
                </a:solidFill>
                <a:latin typeface="Trebuchet MS" panose="020B0603020202020204"/>
              </a:rPr>
              <a:t> Set-Up – Output Directory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609807"/>
            <a:ext cx="8515557" cy="4037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</a:rPr>
              <a:t>Once you’ve set your path, the next thing you should do is set your output directory.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16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output directory must be located within your path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</a:rPr>
              <a:t>If it isn’t</a:t>
            </a:r>
            <a:r>
              <a:rPr lang="en-US" sz="16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already in your path, you must add it to your path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You can set your own path to an output directory in the line shown above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An output directory specifies the location where files will be saved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16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MATLAB, by default, will save files to the current directory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following line of code will change your current directory to the output directory that you just specified							    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</a:t>
            </a:r>
            <a:endParaRPr lang="en-US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Now you can save outputs directly to your output directory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84C641-C861-4689-B9AB-ADB3F91D4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204" y="5174356"/>
            <a:ext cx="1630210" cy="296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1DDFF4-4946-9746-A15C-9721CAA3FAB6}"/>
              </a:ext>
            </a:extLst>
          </p:cNvPr>
          <p:cNvSpPr txBox="1"/>
          <p:nvPr/>
        </p:nvSpPr>
        <p:spPr>
          <a:xfrm>
            <a:off x="362018" y="1099577"/>
            <a:ext cx="2238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output directory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5D712-68C2-517E-3192-33F7730B9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016" y="1132941"/>
            <a:ext cx="6974293" cy="24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237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Validate the sensitivity (3 of 3)</a:t>
            </a:r>
          </a:p>
        </p:txBody>
      </p:sp>
      <p:sp>
        <p:nvSpPr>
          <p:cNvPr id="4" name="Rectangle 3"/>
          <p:cNvSpPr/>
          <p:nvPr/>
        </p:nvSpPr>
        <p:spPr>
          <a:xfrm>
            <a:off x="454261" y="1150202"/>
            <a:ext cx="84923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Visualize the flat field reconstruction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Calculate Sensitivity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0220527" y="466127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554118" y="4992642"/>
            <a:ext cx="3332818" cy="344609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Validate Sensitivity</a:t>
            </a: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1857A072-B9AB-F8E0-A86D-8F5C6E5BEA26}"/>
              </a:ext>
            </a:extLst>
          </p:cNvPr>
          <p:cNvSpPr/>
          <p:nvPr/>
        </p:nvSpPr>
        <p:spPr>
          <a:xfrm rot="10800000">
            <a:off x="8542638" y="2665650"/>
            <a:ext cx="387152" cy="1203189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8DFDEC-23EA-492F-77D3-42AB811D2377}"/>
              </a:ext>
            </a:extLst>
          </p:cNvPr>
          <p:cNvSpPr txBox="1"/>
          <p:nvPr/>
        </p:nvSpPr>
        <p:spPr>
          <a:xfrm>
            <a:off x="7455981" y="3071416"/>
            <a:ext cx="126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For both LD and HD meshes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B53983-8889-87CE-A966-50F2DAE59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481" y="4071520"/>
            <a:ext cx="7177928" cy="21874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94" y="2018606"/>
            <a:ext cx="381000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365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Put it all together</a:t>
            </a:r>
          </a:p>
        </p:txBody>
      </p:sp>
      <p:sp>
        <p:nvSpPr>
          <p:cNvPr id="4" name="Rectangle 3"/>
          <p:cNvSpPr/>
          <p:nvPr/>
        </p:nvSpPr>
        <p:spPr>
          <a:xfrm>
            <a:off x="529759" y="1074002"/>
            <a:ext cx="68930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As a final check, let’s visualize the alignment of the LD mesh,</a:t>
            </a:r>
            <a:r>
              <a:rPr kumimoji="0" lang="en-US" sz="180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optode array, and cortical meshes all together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We are not visualizing the HD mesh because for this array, the HD mesh is the same size as the LD mesh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09072-536A-310D-03A9-95E849395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759" y="0"/>
            <a:ext cx="3912147" cy="32635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759" y="3209365"/>
            <a:ext cx="3906721" cy="36486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59" y="2870947"/>
            <a:ext cx="5905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0359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3BCE7-414D-3EAA-9C61-81A68BF81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Help Expand NeuroDOT’s Utility!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E1AFD-E0BF-B7CE-30F1-4AED6553B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70316"/>
            <a:ext cx="10062002" cy="388077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Please fill out the NeuroDOT registration form to help us better develop the NeuroDOT toolbox and expand its utility to address your fNIRS/DOT data analysis needs:</a:t>
            </a:r>
          </a:p>
          <a:p>
            <a:pPr lvl="1"/>
            <a:r>
              <a:rPr lang="en-US" dirty="0">
                <a:hlinkClick r:id="rId2"/>
              </a:rPr>
              <a:t>https://forms.gle/8QNGnx7ZbKuUHg3bA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Additionally, please provide specific feedback, or ask questions to the development team:</a:t>
            </a:r>
          </a:p>
          <a:p>
            <a:pPr lvl="1"/>
            <a:r>
              <a:rPr lang="en-US" dirty="0">
                <a:hlinkClick r:id="rId3"/>
              </a:rPr>
              <a:t>https://forms.gle/jv6RkX5s784LgQC89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1" i="1" dirty="0">
                <a:solidFill>
                  <a:schemeClr val="accent1"/>
                </a:solidFill>
              </a:rPr>
              <a:t>Note: you will not be contacted by the NeuroDOT development team unless you opt-in to receiving communications.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55562-6001-7F2E-323C-203129D6E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393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That’s It (For Now)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10534363" cy="5600762"/>
          </a:xfrm>
        </p:spPr>
        <p:txBody>
          <a:bodyPr>
            <a:normAutofit/>
          </a:bodyPr>
          <a:lstStyle/>
          <a:p>
            <a:r>
              <a:rPr lang="en-US" sz="2100" dirty="0"/>
              <a:t>Congratulations! You have finished the </a:t>
            </a:r>
            <a:r>
              <a:rPr lang="en-US" sz="2100" dirty="0" err="1"/>
              <a:t>NeuroDOT</a:t>
            </a:r>
            <a:r>
              <a:rPr lang="en-US" sz="2100" dirty="0"/>
              <a:t> Split Pad Light Modeling Pipeline Tutorial for the LUMO Adult Temporal pad using </a:t>
            </a:r>
            <a:r>
              <a:rPr lang="en-US" sz="2100" dirty="0" err="1"/>
              <a:t>AlignMe</a:t>
            </a:r>
            <a:r>
              <a:rPr lang="en-US" sz="2100" dirty="0"/>
              <a:t>.</a:t>
            </a:r>
          </a:p>
          <a:p>
            <a:endParaRPr lang="en-US" sz="2100" dirty="0"/>
          </a:p>
          <a:p>
            <a:r>
              <a:rPr lang="en-US" sz="2100" dirty="0"/>
              <a:t>See other Sample Results Appendices for example visualizations of these same processing steps on the other Sample Data included in the toolbox.</a:t>
            </a:r>
          </a:p>
          <a:p>
            <a:endParaRPr lang="en-US" sz="2100" dirty="0"/>
          </a:p>
          <a:p>
            <a:r>
              <a:rPr lang="en-US" sz="2100" dirty="0"/>
              <a:t>Also, see the </a:t>
            </a:r>
            <a:r>
              <a:rPr lang="en-US" sz="2100" dirty="0" err="1"/>
              <a:t>PreProcessing</a:t>
            </a:r>
            <a:r>
              <a:rPr lang="en-US" sz="2100" dirty="0"/>
              <a:t> and Reconstruction tutorials to gain a deeper understanding of the effects of altering the processing parameters. </a:t>
            </a:r>
          </a:p>
          <a:p>
            <a:pPr marL="0" indent="0">
              <a:buNone/>
            </a:pPr>
            <a:endParaRPr lang="en-US" sz="2100" dirty="0"/>
          </a:p>
          <a:p>
            <a:r>
              <a:rPr lang="en-US" sz="2400"/>
              <a:t>NeuroDOT Support: </a:t>
            </a:r>
            <a:r>
              <a:rPr lang="en-US" sz="2400">
                <a:hlinkClick r:id="rId2"/>
              </a:rPr>
              <a:t>neurodot-support@wustl.edu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0CD681-95B1-0F09-B405-F838B7211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016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 txBox="1">
            <a:spLocks/>
          </p:cNvSpPr>
          <p:nvPr/>
        </p:nvSpPr>
        <p:spPr>
          <a:xfrm>
            <a:off x="127000" y="1320801"/>
            <a:ext cx="11855461" cy="93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diffuse optical tomography (DOT), arrays of optical sources and detectors are used to perform functional neuroimaging experiments on task-based or resting state modes of human brain function.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Diffuse Optical Tomography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1" y="2400300"/>
            <a:ext cx="5359400" cy="4379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Analyses are broken into several pipelines: 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B: modeling of the tissue shape, optical property distribution, and source/detector locations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C: modeling of the light emission, diffusion, and detection through the head</a:t>
            </a:r>
          </a:p>
          <a:p>
            <a:pPr lvl="1"/>
            <a:r>
              <a:rPr lang="en-US" dirty="0"/>
              <a:t>D: preprocessing of the raw source-detector measurements</a:t>
            </a:r>
          </a:p>
          <a:p>
            <a:pPr lvl="1"/>
            <a:r>
              <a:rPr lang="en-US" dirty="0"/>
              <a:t>E: reconstruction and spectroscopy of the preprocessed data and light model into a functional neuroimaging volume </a:t>
            </a:r>
          </a:p>
          <a:p>
            <a:pPr lvl="1"/>
            <a:r>
              <a:rPr lang="en-US" dirty="0"/>
              <a:t>F: post-processing analysis of these results.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88" y="2260601"/>
            <a:ext cx="6512368" cy="438912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D007DF-F439-B5C7-D7DC-991E60D37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78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Light Modeling Tutorials in </a:t>
            </a:r>
            <a:r>
              <a:rPr lang="en-US" dirty="0" err="1">
                <a:solidFill>
                  <a:srgbClr val="FF0000"/>
                </a:solidFill>
              </a:rPr>
              <a:t>NeuroDOT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1" y="815546"/>
            <a:ext cx="11381660" cy="753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NeuroDOT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has several different tutorials that detail how to Generate a Light Model, each with its own purpose. They’re listed below to help you figure out which version is the best for your purposes.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945477-5A92-9588-3A64-023473E9A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77334" y="1631092"/>
            <a:ext cx="5387788" cy="5226908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Basic Light Modeling Tutorial with </a:t>
            </a:r>
            <a:r>
              <a:rPr lang="en-US" sz="1600" dirty="0" err="1"/>
              <a:t>AlignMe</a:t>
            </a:r>
            <a:endParaRPr lang="en-US" sz="1600" dirty="0"/>
          </a:p>
          <a:p>
            <a:pPr lvl="1"/>
            <a:r>
              <a:rPr lang="en-US" sz="900" b="1" dirty="0"/>
              <a:t>PPT: </a:t>
            </a:r>
            <a:r>
              <a:rPr lang="en-US" sz="900" dirty="0"/>
              <a:t>NeuroDOT_Tutorial_Generating_a_Light_Model_Pad_24x28_With_AlignMe</a:t>
            </a:r>
          </a:p>
          <a:p>
            <a:pPr lvl="1"/>
            <a:r>
              <a:rPr lang="en-US" sz="900" b="1" dirty="0"/>
              <a:t>Script: </a:t>
            </a:r>
            <a:r>
              <a:rPr lang="en-US" sz="900" dirty="0" err="1"/>
              <a:t>Basic_Light_Modeling_with_AlignMe_Tutorial</a:t>
            </a:r>
            <a:endParaRPr lang="en-US" sz="900" dirty="0"/>
          </a:p>
          <a:p>
            <a:pPr lvl="1"/>
            <a:r>
              <a:rPr lang="en-US" sz="900" b="1" dirty="0"/>
              <a:t>Pad file: </a:t>
            </a:r>
            <a:r>
              <a:rPr lang="en-US" sz="900" dirty="0"/>
              <a:t>Pad_AdultV24x28.mat</a:t>
            </a:r>
          </a:p>
          <a:p>
            <a:r>
              <a:rPr lang="en-US" sz="1600" dirty="0"/>
              <a:t>Sparse Pad Tutorial with </a:t>
            </a:r>
            <a:r>
              <a:rPr lang="en-US" sz="1600" dirty="0" err="1"/>
              <a:t>AlignMe</a:t>
            </a:r>
            <a:endParaRPr lang="en-US" sz="1600" dirty="0"/>
          </a:p>
          <a:p>
            <a:pPr lvl="1"/>
            <a:r>
              <a:rPr lang="en-US" sz="900" b="1" dirty="0"/>
              <a:t>PPT: </a:t>
            </a:r>
            <a:r>
              <a:rPr lang="en-US" sz="900" dirty="0"/>
              <a:t>NeuroDOT_Tutorial_Generating_a_Light_Model_SparsePad_32x32_With_AlignMe</a:t>
            </a:r>
          </a:p>
          <a:p>
            <a:pPr lvl="1"/>
            <a:r>
              <a:rPr lang="en-US" sz="900" b="1" dirty="0"/>
              <a:t>Script: </a:t>
            </a:r>
            <a:r>
              <a:rPr lang="en-US" sz="900" dirty="0" err="1"/>
              <a:t>Basic_Light_Modeling_with_sparse_Pad_and_AlignMe_Tutorial</a:t>
            </a:r>
            <a:endParaRPr lang="en-US" sz="900" dirty="0"/>
          </a:p>
          <a:p>
            <a:pPr lvl="1"/>
            <a:r>
              <a:rPr lang="en-US" sz="900" b="1" dirty="0"/>
              <a:t>Pad file: </a:t>
            </a:r>
            <a:r>
              <a:rPr lang="en-US" sz="900" dirty="0"/>
              <a:t>Pad_FullHead_32x32.mat</a:t>
            </a:r>
          </a:p>
          <a:p>
            <a:r>
              <a:rPr lang="en-US" sz="1600" dirty="0"/>
              <a:t>Light Modeling with a Subset of Measurements</a:t>
            </a:r>
          </a:p>
          <a:p>
            <a:pPr lvl="1"/>
            <a:r>
              <a:rPr lang="en-US" sz="900" b="1" dirty="0"/>
              <a:t>PPT: </a:t>
            </a:r>
            <a:r>
              <a:rPr lang="en-US" sz="900" dirty="0"/>
              <a:t>NeuroDOT_Tutorial_Generating_a_Light_Model_With_Subset_of_Measurements_Pad_24x28_and_AlignMe</a:t>
            </a:r>
          </a:p>
          <a:p>
            <a:pPr lvl="1"/>
            <a:r>
              <a:rPr lang="en-US" sz="900" b="1" dirty="0"/>
              <a:t>Script: </a:t>
            </a:r>
            <a:r>
              <a:rPr lang="en-US" sz="900" dirty="0" err="1"/>
              <a:t>Light_Modeling_with_Subset_of_Measurements_and_AlignMe_Tutorial</a:t>
            </a:r>
            <a:endParaRPr lang="en-US" sz="900" dirty="0"/>
          </a:p>
          <a:p>
            <a:pPr lvl="1"/>
            <a:r>
              <a:rPr lang="en-US" sz="900" b="1" dirty="0"/>
              <a:t>Pad file: </a:t>
            </a:r>
            <a:r>
              <a:rPr lang="en-US" sz="900" dirty="0"/>
              <a:t>Pad_AdultV24x28.mat</a:t>
            </a:r>
          </a:p>
          <a:p>
            <a:r>
              <a:rPr lang="en-US" sz="1600" dirty="0"/>
              <a:t>Split Pad Tutorial</a:t>
            </a:r>
          </a:p>
          <a:p>
            <a:pPr lvl="1"/>
            <a:r>
              <a:rPr lang="en-US" sz="900" b="1" dirty="0"/>
              <a:t>PPT: </a:t>
            </a:r>
            <a:r>
              <a:rPr lang="en-US" sz="900" dirty="0"/>
              <a:t>NeuroDOT_Tutorial_Split_Pad_Light_Modeling_With_LUMO_Adult_Temporal_Pad_and_AlignMe</a:t>
            </a:r>
          </a:p>
          <a:p>
            <a:pPr lvl="1"/>
            <a:r>
              <a:rPr lang="en-US" sz="900" b="1" dirty="0"/>
              <a:t>Script: </a:t>
            </a:r>
            <a:r>
              <a:rPr lang="en-US" sz="900" dirty="0"/>
              <a:t>Split_Pad_Light_Modeling_with_LUMO_Adult_Temporal_Pad_and_AlignMe_Tutorial</a:t>
            </a:r>
          </a:p>
          <a:p>
            <a:pPr lvl="1"/>
            <a:r>
              <a:rPr lang="en-US" sz="900" b="1" dirty="0"/>
              <a:t>Pad file: </a:t>
            </a:r>
            <a:r>
              <a:rPr lang="en-US" sz="900" dirty="0" err="1"/>
              <a:t>LUMO_adult_temporal_pad.mat</a:t>
            </a:r>
            <a:endParaRPr lang="en-US" sz="9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120873" y="1631091"/>
            <a:ext cx="5387788" cy="5110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Basic Light Modeling with Hummingbird</a:t>
            </a:r>
          </a:p>
          <a:p>
            <a:pPr lvl="1"/>
            <a:r>
              <a:rPr lang="en-US" sz="900" b="1" dirty="0"/>
              <a:t>PPT: </a:t>
            </a:r>
            <a:r>
              <a:rPr lang="en-US" sz="900" dirty="0"/>
              <a:t>NeuroDOT_Tutorial_Generating_a_Light_Model_Pad_24x28_With_Hummingbird</a:t>
            </a:r>
          </a:p>
          <a:p>
            <a:pPr lvl="1"/>
            <a:r>
              <a:rPr lang="en-US" sz="900" b="1" dirty="0"/>
              <a:t>Script: </a:t>
            </a:r>
            <a:r>
              <a:rPr lang="en-US" sz="900" dirty="0" err="1"/>
              <a:t>Basic_Light_Modeling_with_Hummingbird_Tutorial</a:t>
            </a:r>
            <a:endParaRPr lang="en-US" sz="900" dirty="0"/>
          </a:p>
          <a:p>
            <a:pPr lvl="1"/>
            <a:r>
              <a:rPr lang="en-US" sz="900" b="1" dirty="0"/>
              <a:t>Pad file: </a:t>
            </a:r>
            <a:r>
              <a:rPr lang="en-US" sz="900" dirty="0"/>
              <a:t>Pad_AdultV24x28.mat</a:t>
            </a:r>
            <a:endParaRPr lang="en-US" sz="900" b="1" dirty="0"/>
          </a:p>
          <a:p>
            <a:r>
              <a:rPr lang="en-US" sz="1600" dirty="0"/>
              <a:t>Sparse Pad Tutorial with Hummingbird</a:t>
            </a:r>
          </a:p>
          <a:p>
            <a:pPr lvl="1"/>
            <a:r>
              <a:rPr lang="en-US" sz="900" b="1" dirty="0"/>
              <a:t>PPT: </a:t>
            </a:r>
            <a:r>
              <a:rPr lang="en-US" sz="900" dirty="0"/>
              <a:t>NeuroDOT_Tutorial_Generating_a_Light_Model_SparsePad_32x32_With_Hummingbird</a:t>
            </a:r>
          </a:p>
          <a:p>
            <a:pPr lvl="1"/>
            <a:r>
              <a:rPr lang="en-US" sz="900" b="1" dirty="0"/>
              <a:t>Script: </a:t>
            </a:r>
            <a:r>
              <a:rPr lang="en-US" sz="900" dirty="0" err="1"/>
              <a:t>Basic_Light_Modeling_with_sparse_Pad_and_Hummingbird_Tutorial</a:t>
            </a:r>
            <a:endParaRPr lang="en-US" sz="900" dirty="0"/>
          </a:p>
          <a:p>
            <a:pPr lvl="1"/>
            <a:r>
              <a:rPr lang="en-US" sz="900" b="1" dirty="0"/>
              <a:t>Pad file: </a:t>
            </a:r>
            <a:r>
              <a:rPr lang="en-US" sz="900" dirty="0"/>
              <a:t>Pad_FullHead_32x32.mat</a:t>
            </a:r>
            <a:endParaRPr lang="en-US" sz="900" b="1" dirty="0"/>
          </a:p>
          <a:p>
            <a:r>
              <a:rPr lang="en-US" sz="1600" dirty="0"/>
              <a:t>Light Modeling with Adult 96x92 Pad</a:t>
            </a:r>
          </a:p>
          <a:p>
            <a:pPr lvl="1"/>
            <a:r>
              <a:rPr lang="en-US" sz="900" b="1" dirty="0"/>
              <a:t>PPT: </a:t>
            </a:r>
            <a:r>
              <a:rPr lang="en-US" sz="900" dirty="0"/>
              <a:t>NeuroDOT_Tutorial_Generating_a_Light_Model_Pad_Adult_96x92_Example</a:t>
            </a:r>
          </a:p>
          <a:p>
            <a:pPr lvl="1"/>
            <a:r>
              <a:rPr lang="en-US" sz="900" b="1" dirty="0"/>
              <a:t>Script: </a:t>
            </a:r>
            <a:r>
              <a:rPr lang="en-US" sz="900" dirty="0"/>
              <a:t>Basic_Light_Modeling_with_AlignMe_Tutorial_Pad_Adult_96x92</a:t>
            </a:r>
          </a:p>
          <a:p>
            <a:pPr lvl="1"/>
            <a:r>
              <a:rPr lang="en-US" sz="900" b="1" dirty="0"/>
              <a:t>Pad file: </a:t>
            </a:r>
            <a:r>
              <a:rPr lang="en-US" sz="900" dirty="0"/>
              <a:t>Pad_Adult_96x92.mat</a:t>
            </a:r>
          </a:p>
          <a:p>
            <a:pPr lvl="1"/>
            <a:r>
              <a:rPr lang="en-US" sz="900"/>
              <a:t>Note: this tutorial’s PowerPoint is in an older style</a:t>
            </a:r>
          </a:p>
        </p:txBody>
      </p:sp>
    </p:spTree>
    <p:extLst>
      <p:ext uri="{BB962C8B-B14F-4D97-AF65-F5344CB8AC3E}">
        <p14:creationId xmlns:p14="http://schemas.microsoft.com/office/powerpoint/2010/main" val="543992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61218" cy="81554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Generating a Light Model – Split Pad Tutorial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1" y="889686"/>
            <a:ext cx="5265396" cy="58905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This tutorial will follow the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Split_Pad_Light_Modeling_with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LUMO_Adult_Temporal_Pad_and_AlignMe_Tutorial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.m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Matlab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file which can be found in the Documentation/Scripts folder.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The tutorial will: 	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Generate a mesh from a segmented volume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Place an array of sources and detectors on the mesh using the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AlignMe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App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Set multiple parameters for the model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Calculate the sensitivity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for this model for only measurements with a source detector separation of 4cm or less.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We will use a segmented volume,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Segmented_MNI152nl_on_MNI111_nifti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, found in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Support_Files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/Atlases, to generate the head model.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We will use the visual pad,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LUMO_adult_temporal_pad.mat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, found in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Support_Files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/Pad.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88" y="2260601"/>
            <a:ext cx="6512368" cy="438912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945477-5A92-9588-3A64-023473E9A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C270D9-9B1E-54AA-359E-876DC8FF124C}"/>
              </a:ext>
            </a:extLst>
          </p:cNvPr>
          <p:cNvSpPr/>
          <p:nvPr/>
        </p:nvSpPr>
        <p:spPr>
          <a:xfrm>
            <a:off x="7091464" y="2188723"/>
            <a:ext cx="5023104" cy="2937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7757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820263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NeuroDOT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 Flowchart for Light Model Generation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88" y="2260601"/>
            <a:ext cx="6512368" cy="438912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091464" y="2188723"/>
            <a:ext cx="5023104" cy="2937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097122" y="1579650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257517" y="2003212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1074426" y="23526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254538" y="4348568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674660" y="4685417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Calculate Sensitivity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2254538" y="509072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257517" y="27853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1074426" y="3125058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Mesh Generation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2256113" y="3557788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1073022" y="3897482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588129" y="5422090"/>
            <a:ext cx="3332818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Validate Sensitivity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434CCF83-6C9C-1A5E-AB75-E0D60076143B}"/>
              </a:ext>
            </a:extLst>
          </p:cNvPr>
          <p:cNvSpPr/>
          <p:nvPr/>
        </p:nvSpPr>
        <p:spPr>
          <a:xfrm>
            <a:off x="3533774" y="3097754"/>
            <a:ext cx="387152" cy="1203189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0755C3-80AD-5F16-51BE-CE7F74FFF4A8}"/>
              </a:ext>
            </a:extLst>
          </p:cNvPr>
          <p:cNvSpPr txBox="1"/>
          <p:nvPr/>
        </p:nvSpPr>
        <p:spPr>
          <a:xfrm>
            <a:off x="3979656" y="3288268"/>
            <a:ext cx="1469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These steps are repeated for a low-density and high-density mesh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16CDC7-14E9-387C-8DBE-994B578FA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2476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Running the script – Author’s Note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963854"/>
            <a:ext cx="5940992" cy="5883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How the author runs the script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Highlight and execute each chunk of code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Ex: highlight lines 64-69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right click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 hit “Evaluate Selection”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Al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ternate way of running the script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For each section (beige) hit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ctrl+enter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  <a:sym typeface="Wingdings" panose="05000000000000000000" pitchFamily="2" charset="2"/>
            </a:endParaRP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This isn’t how the author does it, but it will still work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Note: DO NOT HIT THE GREEN “RUN” BUTTON to run this script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  <a:sym typeface="Wingdings" panose="05000000000000000000" pitchFamily="2" charset="2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MATLAB versions to use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Optimal version: MATLAB 2020b</a:t>
            </a:r>
          </a:p>
          <a:p>
            <a:pPr marL="1257300" marR="0" lvl="2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The version that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AlignMe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 was developed in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  <a:sym typeface="Wingdings" panose="05000000000000000000" pitchFamily="2" charset="2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NIRFAST version to use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NIRFASTer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, the newest release of NIRFAST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Found here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lack-Lato"/>
                <a:ea typeface="+mn-ea"/>
                <a:cs typeface="+mn-cs"/>
                <a:hlinkClick r:id="rId2"/>
              </a:rPr>
              <a:t>https://github.com/nirfaster/NIRFASTer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 </a:t>
            </a:r>
            <a:endParaRPr lang="en-US" sz="200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449" y="2057400"/>
            <a:ext cx="5379551" cy="4004865"/>
          </a:xfrm>
          <a:prstGeom prst="rect">
            <a:avLst/>
          </a:prstGeom>
        </p:spPr>
      </p:pic>
      <p:sp>
        <p:nvSpPr>
          <p:cNvPr id="3" name="Left Brace 2"/>
          <p:cNvSpPr/>
          <p:nvPr/>
        </p:nvSpPr>
        <p:spPr>
          <a:xfrm>
            <a:off x="6460193" y="2057401"/>
            <a:ext cx="435706" cy="2308412"/>
          </a:xfrm>
          <a:prstGeom prst="leftBrace">
            <a:avLst>
              <a:gd name="adj1" fmla="val 8333"/>
              <a:gd name="adj2" fmla="val 26003"/>
            </a:avLst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70638" y="2495550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Example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B29CF-B339-BF83-9D34-D6A8AAD63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9401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NeuroDOT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 Set-Up – In Script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281512"/>
            <a:ext cx="11326759" cy="1328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The first section of code in this script will have you set your output directory and allow you to navigate to your desired output directory from within the script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Some parameters for visualizations made in the script are set up here as well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E26AA8-8520-53AF-D1C0-EF67A16EC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490" y="3137086"/>
            <a:ext cx="7780173" cy="166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346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103271</TotalTime>
  <Words>3031</Words>
  <Application>Microsoft Office PowerPoint</Application>
  <PresentationFormat>Widescreen</PresentationFormat>
  <Paragraphs>390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Courier New</vt:lpstr>
      <vt:lpstr>Slack-Lato</vt:lpstr>
      <vt:lpstr>Trebuchet MS</vt:lpstr>
      <vt:lpstr>Wingdings 3</vt:lpstr>
      <vt:lpstr>Facet</vt:lpstr>
      <vt:lpstr>NeuroDOT</vt:lpstr>
      <vt:lpstr>PowerPoint Presentation</vt:lpstr>
      <vt:lpstr>PowerPoint Presentation</vt:lpstr>
      <vt:lpstr>Diffuse Optical Tomography</vt:lpstr>
      <vt:lpstr>Light Modeling Tutorials in NeuroDOT</vt:lpstr>
      <vt:lpstr>Generating a Light Model – Split Pad Tutorial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Help Expand NeuroDOT’s Utility!</vt:lpstr>
      <vt:lpstr>That’s It (For Now)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ORLUser</dc:creator>
  <cp:lastModifiedBy>Emma Speh</cp:lastModifiedBy>
  <cp:revision>2096</cp:revision>
  <dcterms:created xsi:type="dcterms:W3CDTF">2016-10-13T23:27:35Z</dcterms:created>
  <dcterms:modified xsi:type="dcterms:W3CDTF">2024-06-03T16:01:52Z</dcterms:modified>
</cp:coreProperties>
</file>